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16"/>
  </p:notesMasterIdLst>
  <p:handoutMasterIdLst>
    <p:handoutMasterId r:id="rId17"/>
  </p:handoutMasterIdLst>
  <p:sldIdLst>
    <p:sldId id="256" r:id="rId3"/>
    <p:sldId id="257" r:id="rId4"/>
    <p:sldId id="261" r:id="rId5"/>
    <p:sldId id="262" r:id="rId6"/>
    <p:sldId id="269" r:id="rId7"/>
    <p:sldId id="277" r:id="rId8"/>
    <p:sldId id="270" r:id="rId9"/>
    <p:sldId id="271" r:id="rId10"/>
    <p:sldId id="272" r:id="rId11"/>
    <p:sldId id="273" r:id="rId12"/>
    <p:sldId id="274" r:id="rId13"/>
    <p:sldId id="275"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F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9" d="100"/>
          <a:sy n="49" d="100"/>
        </p:scale>
        <p:origin x="48" y="11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EAB253-FA58-4338-853A-B8D4160AD9D2}" type="datetimeFigureOut">
              <a:rPr lang="en-GB" smtClean="0"/>
              <a:t>12/07/2022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0A9214-B313-4F95-8CCC-8CD75B4A878F}" type="slidenum">
              <a:rPr lang="en-GB" smtClean="0"/>
              <a:t>‹#›</a:t>
            </a:fld>
            <a:endParaRPr lang="en-GB"/>
          </a:p>
        </p:txBody>
      </p:sp>
    </p:spTree>
    <p:extLst>
      <p:ext uri="{BB962C8B-B14F-4D97-AF65-F5344CB8AC3E}">
        <p14:creationId xmlns:p14="http://schemas.microsoft.com/office/powerpoint/2010/main" val="1940106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E9BF6-07C0-4C9A-A5C0-7E1831EE2ABA}" type="datetimeFigureOut">
              <a:rPr lang="en-GB" smtClean="0"/>
              <a:t>12/07/2022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5CD975-8F0E-472F-B042-D359DB649879}" type="slidenum">
              <a:rPr lang="en-GB" smtClean="0"/>
              <a:t>‹#›</a:t>
            </a:fld>
            <a:endParaRPr lang="en-GB"/>
          </a:p>
        </p:txBody>
      </p:sp>
    </p:spTree>
    <p:extLst>
      <p:ext uri="{BB962C8B-B14F-4D97-AF65-F5344CB8AC3E}">
        <p14:creationId xmlns:p14="http://schemas.microsoft.com/office/powerpoint/2010/main" val="46338998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a:t>
            </a:fld>
            <a:endParaRPr lang="en-GB"/>
          </a:p>
        </p:txBody>
      </p:sp>
    </p:spTree>
    <p:extLst>
      <p:ext uri="{BB962C8B-B14F-4D97-AF65-F5344CB8AC3E}">
        <p14:creationId xmlns:p14="http://schemas.microsoft.com/office/powerpoint/2010/main" val="299710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10</a:t>
            </a:fld>
            <a:endParaRPr lang="en-GB"/>
          </a:p>
        </p:txBody>
      </p:sp>
    </p:spTree>
    <p:extLst>
      <p:ext uri="{BB962C8B-B14F-4D97-AF65-F5344CB8AC3E}">
        <p14:creationId xmlns:p14="http://schemas.microsoft.com/office/powerpoint/2010/main" val="2167194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11</a:t>
            </a:fld>
            <a:endParaRPr lang="en-GB"/>
          </a:p>
        </p:txBody>
      </p:sp>
    </p:spTree>
    <p:extLst>
      <p:ext uri="{BB962C8B-B14F-4D97-AF65-F5344CB8AC3E}">
        <p14:creationId xmlns:p14="http://schemas.microsoft.com/office/powerpoint/2010/main" val="1332016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12</a:t>
            </a:fld>
            <a:endParaRPr lang="en-GB"/>
          </a:p>
        </p:txBody>
      </p:sp>
    </p:spTree>
    <p:extLst>
      <p:ext uri="{BB962C8B-B14F-4D97-AF65-F5344CB8AC3E}">
        <p14:creationId xmlns:p14="http://schemas.microsoft.com/office/powerpoint/2010/main" val="2045187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13</a:t>
            </a:fld>
            <a:endParaRPr lang="en-GB"/>
          </a:p>
        </p:txBody>
      </p:sp>
    </p:spTree>
    <p:extLst>
      <p:ext uri="{BB962C8B-B14F-4D97-AF65-F5344CB8AC3E}">
        <p14:creationId xmlns:p14="http://schemas.microsoft.com/office/powerpoint/2010/main" val="300731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2</a:t>
            </a:fld>
            <a:endParaRPr lang="en-GB"/>
          </a:p>
        </p:txBody>
      </p:sp>
    </p:spTree>
    <p:extLst>
      <p:ext uri="{BB962C8B-B14F-4D97-AF65-F5344CB8AC3E}">
        <p14:creationId xmlns:p14="http://schemas.microsoft.com/office/powerpoint/2010/main" val="329238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3</a:t>
            </a:fld>
            <a:endParaRPr lang="en-GB"/>
          </a:p>
        </p:txBody>
      </p:sp>
    </p:spTree>
    <p:extLst>
      <p:ext uri="{BB962C8B-B14F-4D97-AF65-F5344CB8AC3E}">
        <p14:creationId xmlns:p14="http://schemas.microsoft.com/office/powerpoint/2010/main" val="2508715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4</a:t>
            </a:fld>
            <a:endParaRPr lang="en-GB"/>
          </a:p>
        </p:txBody>
      </p:sp>
    </p:spTree>
    <p:extLst>
      <p:ext uri="{BB962C8B-B14F-4D97-AF65-F5344CB8AC3E}">
        <p14:creationId xmlns:p14="http://schemas.microsoft.com/office/powerpoint/2010/main" val="1241972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5</a:t>
            </a:fld>
            <a:endParaRPr lang="en-GB"/>
          </a:p>
        </p:txBody>
      </p:sp>
    </p:spTree>
    <p:extLst>
      <p:ext uri="{BB962C8B-B14F-4D97-AF65-F5344CB8AC3E}">
        <p14:creationId xmlns:p14="http://schemas.microsoft.com/office/powerpoint/2010/main" val="2867183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6</a:t>
            </a:fld>
            <a:endParaRPr lang="en-GB"/>
          </a:p>
        </p:txBody>
      </p:sp>
    </p:spTree>
    <p:extLst>
      <p:ext uri="{BB962C8B-B14F-4D97-AF65-F5344CB8AC3E}">
        <p14:creationId xmlns:p14="http://schemas.microsoft.com/office/powerpoint/2010/main" val="52587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7</a:t>
            </a:fld>
            <a:endParaRPr lang="en-GB"/>
          </a:p>
        </p:txBody>
      </p:sp>
    </p:spTree>
    <p:extLst>
      <p:ext uri="{BB962C8B-B14F-4D97-AF65-F5344CB8AC3E}">
        <p14:creationId xmlns:p14="http://schemas.microsoft.com/office/powerpoint/2010/main" val="1905599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8</a:t>
            </a:fld>
            <a:endParaRPr lang="en-GB"/>
          </a:p>
        </p:txBody>
      </p:sp>
    </p:spTree>
    <p:extLst>
      <p:ext uri="{BB962C8B-B14F-4D97-AF65-F5344CB8AC3E}">
        <p14:creationId xmlns:p14="http://schemas.microsoft.com/office/powerpoint/2010/main" val="2284184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9</a:t>
            </a:fld>
            <a:endParaRPr lang="en-GB"/>
          </a:p>
        </p:txBody>
      </p:sp>
    </p:spTree>
    <p:extLst>
      <p:ext uri="{BB962C8B-B14F-4D97-AF65-F5344CB8AC3E}">
        <p14:creationId xmlns:p14="http://schemas.microsoft.com/office/powerpoint/2010/main" val="388665587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Master" Target="../slideMasters/slideMaster1.xml"/><Relationship Id="rId7" Type="http://schemas.openxmlformats.org/officeDocument/2006/relationships/image" Target="../media/image11.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Year 8">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996AF5-CB38-40C1-B7C8-5C75B96992D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25000"/>
                    </a14:imgEffect>
                  </a14:imgLayer>
                </a14:imgProps>
              </a:ext>
              <a:ext uri="{28A0092B-C50C-407E-A947-70E740481C1C}">
                <a14:useLocalDpi xmlns:a14="http://schemas.microsoft.com/office/drawing/2010/main"/>
              </a:ext>
            </a:extLst>
          </a:blip>
          <a:stretch>
            <a:fillRect/>
          </a:stretch>
        </p:blipFill>
        <p:spPr>
          <a:xfrm>
            <a:off x="1" y="0"/>
            <a:ext cx="12191998" cy="6857999"/>
          </a:xfrm>
          <a:prstGeom prst="rect">
            <a:avLst/>
          </a:prstGeom>
        </p:spPr>
      </p:pic>
      <p:sp>
        <p:nvSpPr>
          <p:cNvPr id="2" name="Title 1">
            <a:extLst>
              <a:ext uri="{FF2B5EF4-FFF2-40B4-BE49-F238E27FC236}">
                <a16:creationId xmlns:a16="http://schemas.microsoft.com/office/drawing/2014/main" id="{C476AE02-D1D1-4D89-9C63-306C193C1DC0}"/>
              </a:ext>
            </a:extLst>
          </p:cNvPr>
          <p:cNvSpPr>
            <a:spLocks noGrp="1"/>
          </p:cNvSpPr>
          <p:nvPr>
            <p:ph type="ctrTitle"/>
          </p:nvPr>
        </p:nvSpPr>
        <p:spPr>
          <a:xfrm>
            <a:off x="838200" y="2941736"/>
            <a:ext cx="9144000" cy="2387600"/>
          </a:xfrm>
        </p:spPr>
        <p:txBody>
          <a:bodyPr anchor="b">
            <a:normAutofit/>
          </a:bodyPr>
          <a:lstStyle>
            <a:lvl1pPr algn="l">
              <a:defRPr sz="6600" b="1">
                <a:solidFill>
                  <a:schemeClr val="bg1"/>
                </a:solidFill>
                <a:latin typeface="Open Sans" pitchFamily="2" charset="0"/>
                <a:ea typeface="Open Sans" pitchFamily="2" charset="0"/>
                <a:cs typeface="Open Sans" pitchFamily="2" charset="0"/>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DA6F0304-F906-40D7-8634-46A14D02A827}"/>
              </a:ext>
            </a:extLst>
          </p:cNvPr>
          <p:cNvSpPr>
            <a:spLocks noGrp="1"/>
          </p:cNvSpPr>
          <p:nvPr>
            <p:ph type="dt" sz="half" idx="10"/>
          </p:nvPr>
        </p:nvSpPr>
        <p:spPr/>
        <p:txBody>
          <a:bodyPr/>
          <a:lstStyle/>
          <a:p>
            <a:fld id="{195A001C-18A5-45B3-B34A-F391E05BF072}" type="datetime1">
              <a:rPr lang="en-GB" smtClean="0"/>
              <a:t>12/07/2022</a:t>
            </a:fld>
            <a:endParaRPr lang="en-GB"/>
          </a:p>
        </p:txBody>
      </p:sp>
      <p:sp>
        <p:nvSpPr>
          <p:cNvPr id="5" name="Footer Placeholder 4">
            <a:extLst>
              <a:ext uri="{FF2B5EF4-FFF2-40B4-BE49-F238E27FC236}">
                <a16:creationId xmlns:a16="http://schemas.microsoft.com/office/drawing/2014/main" id="{E51C1322-6101-4D82-9DB3-EB584B58EC22}"/>
              </a:ext>
            </a:extLst>
          </p:cNvPr>
          <p:cNvSpPr>
            <a:spLocks noGrp="1"/>
          </p:cNvSpPr>
          <p:nvPr>
            <p:ph type="ftr" sz="quarter" idx="11"/>
          </p:nvPr>
        </p:nvSpPr>
        <p:spPr/>
        <p:txBody>
          <a:bodyPr/>
          <a:lstStyle/>
          <a:p>
            <a:endParaRPr lang="en-GB"/>
          </a:p>
        </p:txBody>
      </p:sp>
      <p:pic>
        <p:nvPicPr>
          <p:cNvPr id="7" name="Picture 6">
            <a:extLst>
              <a:ext uri="{FF2B5EF4-FFF2-40B4-BE49-F238E27FC236}">
                <a16:creationId xmlns:a16="http://schemas.microsoft.com/office/drawing/2014/main" id="{775EA754-7E01-412F-80F3-B5965259748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522670" y="5617930"/>
            <a:ext cx="1662260" cy="920982"/>
          </a:xfrm>
          <a:prstGeom prst="rect">
            <a:avLst/>
          </a:prstGeom>
        </p:spPr>
      </p:pic>
      <p:pic>
        <p:nvPicPr>
          <p:cNvPr id="11" name="Picture 10">
            <a:extLst>
              <a:ext uri="{FF2B5EF4-FFF2-40B4-BE49-F238E27FC236}">
                <a16:creationId xmlns:a16="http://schemas.microsoft.com/office/drawing/2014/main" id="{0A881C15-3F9C-46A1-B790-5E477A9C10B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6492875"/>
            <a:ext cx="12192000" cy="365125"/>
          </a:xfrm>
          <a:prstGeom prst="rect">
            <a:avLst/>
          </a:prstGeom>
        </p:spPr>
      </p:pic>
      <p:sp>
        <p:nvSpPr>
          <p:cNvPr id="6" name="Slide Number Placeholder 5">
            <a:extLst>
              <a:ext uri="{FF2B5EF4-FFF2-40B4-BE49-F238E27FC236}">
                <a16:creationId xmlns:a16="http://schemas.microsoft.com/office/drawing/2014/main" id="{C74ED719-4CCA-4A99-B16B-727A63F344C8}"/>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sp>
        <p:nvSpPr>
          <p:cNvPr id="3" name="TextBox 2"/>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8" name="TextBox 7"/>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pic>
        <p:nvPicPr>
          <p:cNvPr id="12" name="Picture 2" descr="\\soca.local\Category_B_Data\CEOP Cat B\Harm Reduction\Thinkuknow\07 PROJECTS\RSE lessons\Launch\Logos\Respecting me you us_Header white text.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674772" y="129588"/>
            <a:ext cx="5437414" cy="113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88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EF49E-5999-4FA1-8121-4F47453EBAC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4AB093-A685-4DE7-BBF0-B9EAB12BF98B}"/>
              </a:ext>
            </a:extLst>
          </p:cNvPr>
          <p:cNvSpPr>
            <a:spLocks noGrp="1"/>
          </p:cNvSpPr>
          <p:nvPr>
            <p:ph type="dt" sz="half" idx="10"/>
          </p:nvPr>
        </p:nvSpPr>
        <p:spPr/>
        <p:txBody>
          <a:bodyPr/>
          <a:lstStyle/>
          <a:p>
            <a:fld id="{789FD874-25DF-4290-965B-BDFE8E6FDD02}" type="datetime1">
              <a:rPr lang="en-GB" smtClean="0"/>
              <a:t>12/07/2022</a:t>
            </a:fld>
            <a:endParaRPr lang="en-GB"/>
          </a:p>
        </p:txBody>
      </p:sp>
      <p:sp>
        <p:nvSpPr>
          <p:cNvPr id="4" name="Footer Placeholder 3">
            <a:extLst>
              <a:ext uri="{FF2B5EF4-FFF2-40B4-BE49-F238E27FC236}">
                <a16:creationId xmlns:a16="http://schemas.microsoft.com/office/drawing/2014/main" id="{F5B8CE51-2809-4D08-A011-43B120C724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DB4585-EF7F-49AC-97E5-B79C9AC4A43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24842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5538C-DA02-4FF0-992E-E9AD316A3D64}"/>
              </a:ext>
            </a:extLst>
          </p:cNvPr>
          <p:cNvSpPr>
            <a:spLocks noGrp="1"/>
          </p:cNvSpPr>
          <p:nvPr>
            <p:ph type="dt" sz="half" idx="10"/>
          </p:nvPr>
        </p:nvSpPr>
        <p:spPr/>
        <p:txBody>
          <a:bodyPr/>
          <a:lstStyle/>
          <a:p>
            <a:fld id="{F9BA3C94-1734-4BE9-A3CC-5DE515CDA07F}" type="datetime1">
              <a:rPr lang="en-GB" smtClean="0"/>
              <a:t>12/07/2022</a:t>
            </a:fld>
            <a:endParaRPr lang="en-GB"/>
          </a:p>
        </p:txBody>
      </p:sp>
      <p:sp>
        <p:nvSpPr>
          <p:cNvPr id="3" name="Footer Placeholder 2">
            <a:extLst>
              <a:ext uri="{FF2B5EF4-FFF2-40B4-BE49-F238E27FC236}">
                <a16:creationId xmlns:a16="http://schemas.microsoft.com/office/drawing/2014/main" id="{E4A4888F-D3F0-45C4-A797-78509F9903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F4A003-8800-4A5C-A180-28F928A6772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227865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B662-EE72-4E03-9B8C-463CC82F92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502623-9ABF-41F0-A94E-F8FF78272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825DDC-C172-4E42-99B9-FB425A6815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6A02E5-0543-439E-B209-45C740D13182}"/>
              </a:ext>
            </a:extLst>
          </p:cNvPr>
          <p:cNvSpPr>
            <a:spLocks noGrp="1"/>
          </p:cNvSpPr>
          <p:nvPr>
            <p:ph type="dt" sz="half" idx="10"/>
          </p:nvPr>
        </p:nvSpPr>
        <p:spPr/>
        <p:txBody>
          <a:bodyPr/>
          <a:lstStyle/>
          <a:p>
            <a:fld id="{6630228F-0618-45B8-A5B7-932098AC1D9B}" type="datetime1">
              <a:rPr lang="en-GB" smtClean="0"/>
              <a:t>12/07/2022</a:t>
            </a:fld>
            <a:endParaRPr lang="en-GB"/>
          </a:p>
        </p:txBody>
      </p:sp>
      <p:sp>
        <p:nvSpPr>
          <p:cNvPr id="6" name="Footer Placeholder 5">
            <a:extLst>
              <a:ext uri="{FF2B5EF4-FFF2-40B4-BE49-F238E27FC236}">
                <a16:creationId xmlns:a16="http://schemas.microsoft.com/office/drawing/2014/main" id="{841715AE-AB6C-4E59-B9D0-1D48C97F76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59C0FE-F656-44C6-BEC8-67CD54CD505A}"/>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42193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26DF-A9A9-4F59-A2F2-E5B5D67E5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EC55D0-52A7-4029-AA47-2A63D726D7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ED38B27-4B47-4FDE-B225-D8D20222F0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994226-C675-41F9-99C4-706994AC1462}"/>
              </a:ext>
            </a:extLst>
          </p:cNvPr>
          <p:cNvSpPr>
            <a:spLocks noGrp="1"/>
          </p:cNvSpPr>
          <p:nvPr>
            <p:ph type="dt" sz="half" idx="10"/>
          </p:nvPr>
        </p:nvSpPr>
        <p:spPr/>
        <p:txBody>
          <a:bodyPr/>
          <a:lstStyle/>
          <a:p>
            <a:fld id="{4596ED26-1C9B-4DF3-B8B4-10D0D0B7961A}" type="datetime1">
              <a:rPr lang="en-GB" smtClean="0"/>
              <a:t>12/07/2022</a:t>
            </a:fld>
            <a:endParaRPr lang="en-GB"/>
          </a:p>
        </p:txBody>
      </p:sp>
      <p:sp>
        <p:nvSpPr>
          <p:cNvPr id="6" name="Footer Placeholder 5">
            <a:extLst>
              <a:ext uri="{FF2B5EF4-FFF2-40B4-BE49-F238E27FC236}">
                <a16:creationId xmlns:a16="http://schemas.microsoft.com/office/drawing/2014/main" id="{229E0197-C662-405E-85CA-F9A215A66E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CC4F73-5EF7-4A8C-B814-1C54BD11082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3245495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3C835-B86B-4451-85F4-AD22603891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2EA45E-B25E-4B17-88A7-7523D379F59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13167A-575E-4657-A71B-E24084E9E84B}"/>
              </a:ext>
            </a:extLst>
          </p:cNvPr>
          <p:cNvSpPr>
            <a:spLocks noGrp="1"/>
          </p:cNvSpPr>
          <p:nvPr>
            <p:ph type="dt" sz="half" idx="10"/>
          </p:nvPr>
        </p:nvSpPr>
        <p:spPr/>
        <p:txBody>
          <a:bodyPr/>
          <a:lstStyle/>
          <a:p>
            <a:fld id="{A8CDC78D-D032-4E50-B984-B9449055FF6B}" type="datetime1">
              <a:rPr lang="en-GB" smtClean="0"/>
              <a:t>12/07/2022</a:t>
            </a:fld>
            <a:endParaRPr lang="en-GB"/>
          </a:p>
        </p:txBody>
      </p:sp>
      <p:sp>
        <p:nvSpPr>
          <p:cNvPr id="5" name="Footer Placeholder 4">
            <a:extLst>
              <a:ext uri="{FF2B5EF4-FFF2-40B4-BE49-F238E27FC236}">
                <a16:creationId xmlns:a16="http://schemas.microsoft.com/office/drawing/2014/main" id="{EB01AF3E-443B-45F0-9DBA-5045D688DF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68C774-4691-4B2C-8637-D24B4A22E01A}"/>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689925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A53811-9103-49C6-B832-AEDC4E95E9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EF7D3B-A736-418E-B56A-CF9EF53B02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52A323-499C-4585-8BAE-8817F482A549}"/>
              </a:ext>
            </a:extLst>
          </p:cNvPr>
          <p:cNvSpPr>
            <a:spLocks noGrp="1"/>
          </p:cNvSpPr>
          <p:nvPr>
            <p:ph type="dt" sz="half" idx="10"/>
          </p:nvPr>
        </p:nvSpPr>
        <p:spPr/>
        <p:txBody>
          <a:bodyPr/>
          <a:lstStyle/>
          <a:p>
            <a:fld id="{2F1FD041-64D1-46A2-B0C4-96352B6C6B04}" type="datetime1">
              <a:rPr lang="en-GB" smtClean="0"/>
              <a:t>12/07/2022</a:t>
            </a:fld>
            <a:endParaRPr lang="en-GB"/>
          </a:p>
        </p:txBody>
      </p:sp>
      <p:sp>
        <p:nvSpPr>
          <p:cNvPr id="5" name="Footer Placeholder 4">
            <a:extLst>
              <a:ext uri="{FF2B5EF4-FFF2-40B4-BE49-F238E27FC236}">
                <a16:creationId xmlns:a16="http://schemas.microsoft.com/office/drawing/2014/main" id="{CEDCD7CE-EAD9-4874-BDB3-B18B5FA189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7FDE81-B1C4-4837-86F0-98201BBBBA7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1356351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Year 9">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DD8FCF-D531-490A-9169-1BA606EA1770}"/>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4000"/>
                    </a14:imgEffect>
                    <a14:imgEffect>
                      <a14:brightnessContrast bright="-10000" contrast="-60000"/>
                    </a14:imgEffect>
                  </a14:imgLayer>
                </a14:imgProps>
              </a:ext>
            </a:extLst>
          </a:blip>
          <a:stretch>
            <a:fillRect/>
          </a:stretch>
        </p:blipFill>
        <p:spPr>
          <a:xfrm>
            <a:off x="-2706" y="-3342"/>
            <a:ext cx="12197942" cy="6861342"/>
          </a:xfrm>
          <a:prstGeom prst="rect">
            <a:avLst/>
          </a:prstGeom>
          <a:effectLst/>
        </p:spPr>
      </p:pic>
      <p:sp>
        <p:nvSpPr>
          <p:cNvPr id="2" name="Title 1">
            <a:extLst>
              <a:ext uri="{FF2B5EF4-FFF2-40B4-BE49-F238E27FC236}">
                <a16:creationId xmlns:a16="http://schemas.microsoft.com/office/drawing/2014/main" id="{C476AE02-D1D1-4D89-9C63-306C193C1DC0}"/>
              </a:ext>
            </a:extLst>
          </p:cNvPr>
          <p:cNvSpPr>
            <a:spLocks noGrp="1"/>
          </p:cNvSpPr>
          <p:nvPr>
            <p:ph type="ctrTitle"/>
          </p:nvPr>
        </p:nvSpPr>
        <p:spPr>
          <a:xfrm>
            <a:off x="838200" y="2941736"/>
            <a:ext cx="9144000" cy="2387600"/>
          </a:xfrm>
        </p:spPr>
        <p:txBody>
          <a:bodyPr anchor="b">
            <a:normAutofit/>
          </a:bodyPr>
          <a:lstStyle>
            <a:lvl1pPr algn="l">
              <a:defRPr sz="6600" b="1">
                <a:solidFill>
                  <a:schemeClr val="bg1"/>
                </a:solidFill>
                <a:latin typeface="Open Sans" pitchFamily="2" charset="0"/>
                <a:ea typeface="Open Sans" pitchFamily="2" charset="0"/>
                <a:cs typeface="Open Sans" pitchFamily="2" charset="0"/>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DA6F0304-F906-40D7-8634-46A14D02A827}"/>
              </a:ext>
            </a:extLst>
          </p:cNvPr>
          <p:cNvSpPr>
            <a:spLocks noGrp="1"/>
          </p:cNvSpPr>
          <p:nvPr>
            <p:ph type="dt" sz="half" idx="10"/>
          </p:nvPr>
        </p:nvSpPr>
        <p:spPr/>
        <p:txBody>
          <a:bodyPr/>
          <a:lstStyle/>
          <a:p>
            <a:fld id="{195A001C-18A5-45B3-B34A-F391E05BF072}" type="datetime1">
              <a:rPr lang="en-GB" smtClean="0"/>
              <a:t>12/07/2022</a:t>
            </a:fld>
            <a:endParaRPr lang="en-GB"/>
          </a:p>
        </p:txBody>
      </p:sp>
      <p:sp>
        <p:nvSpPr>
          <p:cNvPr id="5" name="Footer Placeholder 4">
            <a:extLst>
              <a:ext uri="{FF2B5EF4-FFF2-40B4-BE49-F238E27FC236}">
                <a16:creationId xmlns:a16="http://schemas.microsoft.com/office/drawing/2014/main" id="{E51C1322-6101-4D82-9DB3-EB584B58EC22}"/>
              </a:ext>
            </a:extLst>
          </p:cNvPr>
          <p:cNvSpPr>
            <a:spLocks noGrp="1"/>
          </p:cNvSpPr>
          <p:nvPr>
            <p:ph type="ftr" sz="quarter" idx="11"/>
          </p:nvPr>
        </p:nvSpPr>
        <p:spPr/>
        <p:txBody>
          <a:bodyPr/>
          <a:lstStyle/>
          <a:p>
            <a:endParaRPr lang="en-GB"/>
          </a:p>
        </p:txBody>
      </p:sp>
      <p:pic>
        <p:nvPicPr>
          <p:cNvPr id="7" name="Picture 6">
            <a:extLst>
              <a:ext uri="{FF2B5EF4-FFF2-40B4-BE49-F238E27FC236}">
                <a16:creationId xmlns:a16="http://schemas.microsoft.com/office/drawing/2014/main" id="{775EA754-7E01-412F-80F3-B596525974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2670" y="5617930"/>
            <a:ext cx="1662260" cy="920982"/>
          </a:xfrm>
          <a:prstGeom prst="rect">
            <a:avLst/>
          </a:prstGeom>
        </p:spPr>
      </p:pic>
      <p:pic>
        <p:nvPicPr>
          <p:cNvPr id="11" name="Picture 10">
            <a:extLst>
              <a:ext uri="{FF2B5EF4-FFF2-40B4-BE49-F238E27FC236}">
                <a16:creationId xmlns:a16="http://schemas.microsoft.com/office/drawing/2014/main" id="{0A881C15-3F9C-46A1-B790-5E477A9C10B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6492875"/>
            <a:ext cx="12192000" cy="365125"/>
          </a:xfrm>
          <a:prstGeom prst="rect">
            <a:avLst/>
          </a:prstGeom>
        </p:spPr>
      </p:pic>
      <p:sp>
        <p:nvSpPr>
          <p:cNvPr id="6" name="Slide Number Placeholder 5">
            <a:extLst>
              <a:ext uri="{FF2B5EF4-FFF2-40B4-BE49-F238E27FC236}">
                <a16:creationId xmlns:a16="http://schemas.microsoft.com/office/drawing/2014/main" id="{C74ED719-4CCA-4A99-B16B-727A63F344C8}"/>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3" name="Picture 12">
            <a:extLst>
              <a:ext uri="{FF2B5EF4-FFF2-40B4-BE49-F238E27FC236}">
                <a16:creationId xmlns:a16="http://schemas.microsoft.com/office/drawing/2014/main" id="{6B6E6323-8533-47CE-8CFA-468BC228616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506598" y="-26577"/>
            <a:ext cx="5605588" cy="1289769"/>
          </a:xfrm>
          <a:prstGeom prst="rect">
            <a:avLst/>
          </a:prstGeom>
        </p:spPr>
      </p:pic>
    </p:spTree>
    <p:extLst>
      <p:ext uri="{BB962C8B-B14F-4D97-AF65-F5344CB8AC3E}">
        <p14:creationId xmlns:p14="http://schemas.microsoft.com/office/powerpoint/2010/main" val="2952428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FAD5-04D1-4525-AC69-E42C6BB502FB}"/>
              </a:ext>
            </a:extLst>
          </p:cNvPr>
          <p:cNvSpPr>
            <a:spLocks noGrp="1"/>
          </p:cNvSpPr>
          <p:nvPr>
            <p:ph type="title" hasCustomPrompt="1"/>
          </p:nvPr>
        </p:nvSpPr>
        <p:spPr/>
        <p:txBody>
          <a:bodyPr/>
          <a:lstStyle>
            <a:lvl1pPr>
              <a:defRPr b="1">
                <a:latin typeface="Open Sans" pitchFamily="2" charset="0"/>
                <a:ea typeface="Open Sans" pitchFamily="2" charset="0"/>
                <a:cs typeface="Open Sans" pitchFamily="2" charset="0"/>
              </a:defRPr>
            </a:lvl1pPr>
          </a:lstStyle>
          <a:p>
            <a:r>
              <a:rPr lang="en-US" dirty="0"/>
              <a:t>Learning objectives title</a:t>
            </a:r>
            <a:endParaRPr lang="en-GB" dirty="0"/>
          </a:p>
        </p:txBody>
      </p:sp>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6042" y="6508917"/>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9" name="Picture 8">
            <a:extLst>
              <a:ext uri="{FF2B5EF4-FFF2-40B4-BE49-F238E27FC236}">
                <a16:creationId xmlns:a16="http://schemas.microsoft.com/office/drawing/2014/main" id="{5A92A3AB-B87C-47F2-A5CB-B8114E3E1C6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353800" y="5646213"/>
            <a:ext cx="717585" cy="720455"/>
          </a:xfrm>
          <a:prstGeom prst="rect">
            <a:avLst/>
          </a:prstGeom>
        </p:spPr>
      </p:pic>
      <p:sp>
        <p:nvSpPr>
          <p:cNvPr id="5" name="Text Placeholder 4">
            <a:extLst>
              <a:ext uri="{FF2B5EF4-FFF2-40B4-BE49-F238E27FC236}">
                <a16:creationId xmlns:a16="http://schemas.microsoft.com/office/drawing/2014/main" id="{121BA3D3-54AF-4A24-963E-77797BE6ABA2}"/>
              </a:ext>
            </a:extLst>
          </p:cNvPr>
          <p:cNvSpPr>
            <a:spLocks noGrp="1"/>
          </p:cNvSpPr>
          <p:nvPr>
            <p:ph type="body" sz="quarter" idx="13"/>
          </p:nvPr>
        </p:nvSpPr>
        <p:spPr>
          <a:xfrm>
            <a:off x="838200" y="1943100"/>
            <a:ext cx="10515600" cy="4297362"/>
          </a:xfrm>
        </p:spPr>
        <p:txBody>
          <a:bodyPr numCol="2"/>
          <a:lstStyle>
            <a:lvl1pPr>
              <a:defRPr sz="2400" b="0">
                <a:latin typeface="Open Sans" pitchFamily="2" charset="0"/>
                <a:ea typeface="Open Sans" pitchFamily="2" charset="0"/>
                <a:cs typeface="Open Sans" pitchFamily="2" charset="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10">
            <a:extLst>
              <a:ext uri="{FF2B5EF4-FFF2-40B4-BE49-F238E27FC236}">
                <a16:creationId xmlns:a16="http://schemas.microsoft.com/office/drawing/2014/main" id="{DEAF8D69-2EFC-4951-8065-5B72917EE56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33657" y="0"/>
            <a:ext cx="1442301" cy="1442301"/>
          </a:xfrm>
          <a:prstGeom prst="rect">
            <a:avLst/>
          </a:prstGeom>
        </p:spPr>
      </p:pic>
      <p:sp>
        <p:nvSpPr>
          <p:cNvPr id="3" name="TextBox 2"/>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283128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FAD5-04D1-4525-AC69-E42C6BB502FB}"/>
              </a:ext>
            </a:extLst>
          </p:cNvPr>
          <p:cNvSpPr>
            <a:spLocks noGrp="1"/>
          </p:cNvSpPr>
          <p:nvPr>
            <p:ph type="title"/>
          </p:nvPr>
        </p:nvSpPr>
        <p:spPr/>
        <p:txBody>
          <a:bodyPr/>
          <a:lstStyle>
            <a:lvl1pPr>
              <a:defRPr b="1">
                <a:latin typeface="Open Sans" pitchFamily="2" charset="0"/>
                <a:ea typeface="Open Sans" pitchFamily="2" charset="0"/>
                <a:cs typeface="Open Sans"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A44B711-4B92-4F38-BE42-0F41FF755418}"/>
              </a:ext>
            </a:extLst>
          </p:cNvPr>
          <p:cNvSpPr>
            <a:spLocks noGrp="1"/>
          </p:cNvSpPr>
          <p:nvPr>
            <p:ph idx="1"/>
          </p:nvPr>
        </p:nvSpPr>
        <p:spPr/>
        <p:txBody>
          <a:bodyPr>
            <a:normAutofit/>
          </a:bodyPr>
          <a:lstStyle>
            <a:lvl1pPr>
              <a:defRPr sz="2400">
                <a:latin typeface="Open Sans" pitchFamily="2" charset="0"/>
                <a:ea typeface="Open Sans" pitchFamily="2" charset="0"/>
                <a:cs typeface="Open Sans" pitchFamily="2" charset="0"/>
              </a:defRPr>
            </a:lvl1pPr>
            <a:lvl2pPr>
              <a:defRPr sz="2400">
                <a:latin typeface="Open Sans" pitchFamily="2" charset="0"/>
                <a:ea typeface="Open Sans" pitchFamily="2" charset="0"/>
                <a:cs typeface="Open Sans" pitchFamily="2" charset="0"/>
              </a:defRPr>
            </a:lvl2pPr>
            <a:lvl3pPr>
              <a:defRPr sz="2400">
                <a:latin typeface="Open Sans" pitchFamily="2" charset="0"/>
                <a:ea typeface="Open Sans" pitchFamily="2" charset="0"/>
                <a:cs typeface="Open Sans" pitchFamily="2" charset="0"/>
              </a:defRPr>
            </a:lvl3pPr>
            <a:lvl4pPr>
              <a:defRPr sz="2400">
                <a:latin typeface="Open Sans" pitchFamily="2" charset="0"/>
                <a:ea typeface="Open Sans" pitchFamily="2" charset="0"/>
                <a:cs typeface="Open Sans" pitchFamily="2" charset="0"/>
              </a:defRPr>
            </a:lvl4pPr>
            <a:lvl5pPr>
              <a:defRPr sz="2400">
                <a:latin typeface="Open Sans" pitchFamily="2" charset="0"/>
                <a:ea typeface="Open Sans" pitchFamily="2" charset="0"/>
                <a:cs typeface="Open San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6492875"/>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0" name="Picture 9">
            <a:extLst>
              <a:ext uri="{FF2B5EF4-FFF2-40B4-BE49-F238E27FC236}">
                <a16:creationId xmlns:a16="http://schemas.microsoft.com/office/drawing/2014/main" id="{51F911E4-55C9-4CB0-A722-B69B1C359D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353800" y="5646213"/>
            <a:ext cx="717585" cy="720455"/>
          </a:xfrm>
          <a:prstGeom prst="rect">
            <a:avLst/>
          </a:prstGeom>
        </p:spPr>
      </p:pic>
      <p:pic>
        <p:nvPicPr>
          <p:cNvPr id="12" name="Picture 11">
            <a:extLst>
              <a:ext uri="{FF2B5EF4-FFF2-40B4-BE49-F238E27FC236}">
                <a16:creationId xmlns:a16="http://schemas.microsoft.com/office/drawing/2014/main" id="{611137EC-A511-482F-B415-F5A1442C90C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33657" y="0"/>
            <a:ext cx="1442301" cy="1442301"/>
          </a:xfrm>
          <a:prstGeom prst="rect">
            <a:avLst/>
          </a:prstGeom>
        </p:spPr>
      </p:pic>
      <p:sp>
        <p:nvSpPr>
          <p:cNvPr id="4" name="TextBox 3"/>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5" name="TextBox 4"/>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164582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no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FAD5-04D1-4525-AC69-E42C6BB502FB}"/>
              </a:ext>
            </a:extLst>
          </p:cNvPr>
          <p:cNvSpPr>
            <a:spLocks noGrp="1"/>
          </p:cNvSpPr>
          <p:nvPr>
            <p:ph type="title"/>
          </p:nvPr>
        </p:nvSpPr>
        <p:spPr/>
        <p:txBody>
          <a:bodyPr/>
          <a:lstStyle>
            <a:lvl1pPr>
              <a:defRPr b="1">
                <a:latin typeface="Open Sans" pitchFamily="2" charset="0"/>
                <a:ea typeface="Open Sans" pitchFamily="2" charset="0"/>
                <a:cs typeface="Open Sans" pitchFamily="2" charset="0"/>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6492875"/>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0" name="Picture 9">
            <a:extLst>
              <a:ext uri="{FF2B5EF4-FFF2-40B4-BE49-F238E27FC236}">
                <a16:creationId xmlns:a16="http://schemas.microsoft.com/office/drawing/2014/main" id="{218394DD-10FD-4935-9DB5-29E3E4FC084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33657" y="0"/>
            <a:ext cx="1442301" cy="1442301"/>
          </a:xfrm>
          <a:prstGeom prst="rect">
            <a:avLst/>
          </a:prstGeom>
        </p:spPr>
      </p:pic>
      <p:pic>
        <p:nvPicPr>
          <p:cNvPr id="12" name="Picture 11">
            <a:extLst>
              <a:ext uri="{FF2B5EF4-FFF2-40B4-BE49-F238E27FC236}">
                <a16:creationId xmlns:a16="http://schemas.microsoft.com/office/drawing/2014/main" id="{23AD3377-BED7-4CB6-BCB1-EF5E11CCF1B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53800" y="5646213"/>
            <a:ext cx="717585" cy="720455"/>
          </a:xfrm>
          <a:prstGeom prst="rect">
            <a:avLst/>
          </a:prstGeom>
        </p:spPr>
      </p:pic>
      <p:sp>
        <p:nvSpPr>
          <p:cNvPr id="3" name="TextBox 2"/>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140364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pport servic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6492875"/>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0" name="Graphic 9" descr="Users">
            <a:extLst>
              <a:ext uri="{FF2B5EF4-FFF2-40B4-BE49-F238E27FC236}">
                <a16:creationId xmlns:a16="http://schemas.microsoft.com/office/drawing/2014/main" id="{024813D5-9FDD-44AB-A0E3-F43311E75D7D}"/>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54937" y="1491035"/>
            <a:ext cx="914400" cy="914400"/>
          </a:xfrm>
          <a:prstGeom prst="rect">
            <a:avLst/>
          </a:prstGeom>
        </p:spPr>
      </p:pic>
      <p:pic>
        <p:nvPicPr>
          <p:cNvPr id="12" name="Picture 11">
            <a:extLst>
              <a:ext uri="{FF2B5EF4-FFF2-40B4-BE49-F238E27FC236}">
                <a16:creationId xmlns:a16="http://schemas.microsoft.com/office/drawing/2014/main" id="{B908C8C8-B50E-410E-AD27-F5DC937190B9}"/>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770366" y="3601549"/>
            <a:ext cx="2127452" cy="1120458"/>
          </a:xfrm>
          <a:prstGeom prst="rect">
            <a:avLst/>
          </a:prstGeom>
        </p:spPr>
      </p:pic>
      <p:sp>
        <p:nvSpPr>
          <p:cNvPr id="13" name="TextBox 12">
            <a:extLst>
              <a:ext uri="{FF2B5EF4-FFF2-40B4-BE49-F238E27FC236}">
                <a16:creationId xmlns:a16="http://schemas.microsoft.com/office/drawing/2014/main" id="{9B4EC14F-DE9D-4F43-8A91-2A7129F2E767}"/>
              </a:ext>
            </a:extLst>
          </p:cNvPr>
          <p:cNvSpPr txBox="1"/>
          <p:nvPr userDrawn="1"/>
        </p:nvSpPr>
        <p:spPr>
          <a:xfrm>
            <a:off x="838200" y="2369918"/>
            <a:ext cx="5347874" cy="1323439"/>
          </a:xfrm>
          <a:prstGeom prst="rect">
            <a:avLst/>
          </a:prstGeom>
          <a:noFill/>
        </p:spPr>
        <p:txBody>
          <a:bodyPr wrap="square" rtlCol="0">
            <a:spAutoFit/>
          </a:bodyPr>
          <a:lstStyle/>
          <a:p>
            <a:pPr algn="l"/>
            <a:r>
              <a:rPr lang="en-GB" sz="1600" b="1" dirty="0">
                <a:latin typeface="Open Sans" pitchFamily="2" charset="0"/>
                <a:ea typeface="Open Sans" pitchFamily="2" charset="0"/>
                <a:cs typeface="Open Sans" pitchFamily="2" charset="0"/>
              </a:rPr>
              <a:t>Speak to a trusted adult. </a:t>
            </a:r>
            <a:r>
              <a:rPr lang="en-GB" sz="1600" dirty="0">
                <a:latin typeface="Open Sans" pitchFamily="2" charset="0"/>
                <a:ea typeface="Open Sans" pitchFamily="2" charset="0"/>
                <a:cs typeface="Open Sans" pitchFamily="2" charset="0"/>
              </a:rPr>
              <a:t>If a young person is worried about something that’s happened, talking to someone they know, like a teacher or parent, may make them feel better and help them plan what to do next if action is needed.</a:t>
            </a:r>
          </a:p>
        </p:txBody>
      </p:sp>
      <p:sp>
        <p:nvSpPr>
          <p:cNvPr id="15" name="TextBox 14">
            <a:extLst>
              <a:ext uri="{FF2B5EF4-FFF2-40B4-BE49-F238E27FC236}">
                <a16:creationId xmlns:a16="http://schemas.microsoft.com/office/drawing/2014/main" id="{9D178DEF-58CC-446C-AEF7-136D8D5C0746}"/>
              </a:ext>
            </a:extLst>
          </p:cNvPr>
          <p:cNvSpPr txBox="1"/>
          <p:nvPr userDrawn="1"/>
        </p:nvSpPr>
        <p:spPr>
          <a:xfrm>
            <a:off x="6440424" y="2369919"/>
            <a:ext cx="5511800" cy="1323439"/>
          </a:xfrm>
          <a:prstGeom prst="rect">
            <a:avLst/>
          </a:prstGeom>
          <a:noFill/>
        </p:spPr>
        <p:txBody>
          <a:bodyPr wrap="square" rtlCol="0">
            <a:spAutoFit/>
          </a:bodyPr>
          <a:lstStyle/>
          <a:p>
            <a:pPr algn="l"/>
            <a:r>
              <a:rPr lang="en-GB" sz="1600" b="1" dirty="0">
                <a:latin typeface="Open Sans" pitchFamily="2" charset="0"/>
                <a:ea typeface="Open Sans" pitchFamily="2" charset="0"/>
                <a:cs typeface="Open Sans" pitchFamily="2" charset="0"/>
              </a:rPr>
              <a:t>Childline </a:t>
            </a:r>
            <a:r>
              <a:rPr lang="en-GB" sz="1600" dirty="0">
                <a:latin typeface="Open Sans" pitchFamily="2" charset="0"/>
                <a:ea typeface="Open Sans" pitchFamily="2" charset="0"/>
                <a:cs typeface="Open Sans" pitchFamily="2" charset="0"/>
              </a:rPr>
              <a:t>is a free, private, and confidential service where young people can talk about anything. Whatever the worry, Childline can be contacted online, or on the phone, any time. The Childline website also has lots of helpful advice, games, and activities.</a:t>
            </a:r>
          </a:p>
        </p:txBody>
      </p:sp>
      <p:sp>
        <p:nvSpPr>
          <p:cNvPr id="16" name="TextBox 15">
            <a:extLst>
              <a:ext uri="{FF2B5EF4-FFF2-40B4-BE49-F238E27FC236}">
                <a16:creationId xmlns:a16="http://schemas.microsoft.com/office/drawing/2014/main" id="{6EDC8B86-DD54-4F14-B834-D8B46708ACAB}"/>
              </a:ext>
            </a:extLst>
          </p:cNvPr>
          <p:cNvSpPr txBox="1"/>
          <p:nvPr userDrawn="1"/>
        </p:nvSpPr>
        <p:spPr>
          <a:xfrm>
            <a:off x="3505360" y="4703764"/>
            <a:ext cx="5361428" cy="1077218"/>
          </a:xfrm>
          <a:prstGeom prst="rect">
            <a:avLst/>
          </a:prstGeom>
          <a:noFill/>
        </p:spPr>
        <p:txBody>
          <a:bodyPr wrap="square" rtlCol="0">
            <a:spAutoFit/>
          </a:bodyPr>
          <a:lstStyle/>
          <a:p>
            <a:pPr algn="l"/>
            <a:r>
              <a:rPr lang="en-GB" sz="1600" b="1" dirty="0">
                <a:latin typeface="Open Sans" pitchFamily="2" charset="0"/>
                <a:ea typeface="Open Sans" pitchFamily="2" charset="0"/>
                <a:cs typeface="Open Sans" pitchFamily="2" charset="0"/>
              </a:rPr>
              <a:t>CEOP Safety Centre </a:t>
            </a:r>
            <a:r>
              <a:rPr lang="en-GB" sz="1600" dirty="0">
                <a:latin typeface="Open Sans" pitchFamily="2" charset="0"/>
                <a:ea typeface="Open Sans" pitchFamily="2" charset="0"/>
                <a:cs typeface="Open Sans" pitchFamily="2" charset="0"/>
              </a:rPr>
              <a:t>is available for young people under 18 to report online sexual abuse. A specialist child protection advisor will work to make sure that the young person is protected.</a:t>
            </a:r>
          </a:p>
        </p:txBody>
      </p:sp>
      <p:pic>
        <p:nvPicPr>
          <p:cNvPr id="17" name="Picture 2" descr="H:\Offline Files\Outlook Temp\Childline_logo_2018.png">
            <a:extLst>
              <a:ext uri="{FF2B5EF4-FFF2-40B4-BE49-F238E27FC236}">
                <a16:creationId xmlns:a16="http://schemas.microsoft.com/office/drawing/2014/main" id="{F18635E2-403A-41B8-9F1E-E4A5A2A1A61C}"/>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787836" y="1557650"/>
            <a:ext cx="2164129" cy="7811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609E649-3408-4C46-995E-0D2F89C2CF2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353800" y="5646213"/>
            <a:ext cx="717585" cy="720455"/>
          </a:xfrm>
          <a:prstGeom prst="rect">
            <a:avLst/>
          </a:prstGeom>
        </p:spPr>
      </p:pic>
      <p:sp>
        <p:nvSpPr>
          <p:cNvPr id="3" name="TextBox 2">
            <a:extLst>
              <a:ext uri="{FF2B5EF4-FFF2-40B4-BE49-F238E27FC236}">
                <a16:creationId xmlns:a16="http://schemas.microsoft.com/office/drawing/2014/main" id="{C155E90F-7D03-4B2F-9173-ABEBDD79A8AA}"/>
              </a:ext>
            </a:extLst>
          </p:cNvPr>
          <p:cNvSpPr txBox="1"/>
          <p:nvPr userDrawn="1"/>
        </p:nvSpPr>
        <p:spPr>
          <a:xfrm>
            <a:off x="838200" y="609598"/>
            <a:ext cx="10515600" cy="769441"/>
          </a:xfrm>
          <a:prstGeom prst="rect">
            <a:avLst/>
          </a:prstGeom>
          <a:noFill/>
        </p:spPr>
        <p:txBody>
          <a:bodyPr wrap="square" rtlCol="0">
            <a:spAutoFit/>
          </a:bodyPr>
          <a:lstStyle/>
          <a:p>
            <a:r>
              <a:rPr lang="en-GB" sz="4400" b="1" dirty="0">
                <a:latin typeface="Open Sans" pitchFamily="2" charset="0"/>
                <a:ea typeface="Open Sans" pitchFamily="2" charset="0"/>
                <a:cs typeface="Open Sans" pitchFamily="2" charset="0"/>
              </a:rPr>
              <a:t>Support services</a:t>
            </a:r>
          </a:p>
        </p:txBody>
      </p:sp>
      <p:pic>
        <p:nvPicPr>
          <p:cNvPr id="21" name="Picture 20">
            <a:extLst>
              <a:ext uri="{FF2B5EF4-FFF2-40B4-BE49-F238E27FC236}">
                <a16:creationId xmlns:a16="http://schemas.microsoft.com/office/drawing/2014/main" id="{E87027FF-63CE-4553-8554-7319B69F0D1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733657" y="0"/>
            <a:ext cx="1442301" cy="1442301"/>
          </a:xfrm>
          <a:prstGeom prst="rect">
            <a:avLst/>
          </a:prstGeom>
        </p:spPr>
      </p:pic>
      <p:sp>
        <p:nvSpPr>
          <p:cNvPr id="2" name="TextBox 1"/>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2318709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B6FC-2A4E-4C58-A3A8-E7D4544ED9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1D8DD-FFE3-4C45-9FCE-FE5F8F9F4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93D853-3C7B-4D38-B0E7-5EB44AAA22E9}"/>
              </a:ext>
            </a:extLst>
          </p:cNvPr>
          <p:cNvSpPr>
            <a:spLocks noGrp="1"/>
          </p:cNvSpPr>
          <p:nvPr>
            <p:ph type="dt" sz="half" idx="10"/>
          </p:nvPr>
        </p:nvSpPr>
        <p:spPr/>
        <p:txBody>
          <a:bodyPr/>
          <a:lstStyle/>
          <a:p>
            <a:fld id="{0D8BB8D7-DE47-4F03-9AB7-644EF34E1A39}" type="datetime1">
              <a:rPr lang="en-GB" smtClean="0"/>
              <a:t>12/07/2022</a:t>
            </a:fld>
            <a:endParaRPr lang="en-GB"/>
          </a:p>
        </p:txBody>
      </p:sp>
      <p:sp>
        <p:nvSpPr>
          <p:cNvPr id="5" name="Footer Placeholder 4">
            <a:extLst>
              <a:ext uri="{FF2B5EF4-FFF2-40B4-BE49-F238E27FC236}">
                <a16:creationId xmlns:a16="http://schemas.microsoft.com/office/drawing/2014/main" id="{5D6102E9-47D9-42D1-84A6-34C117BFB5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B87BEE-DC90-4FE5-A789-602C8986EF12}"/>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1069900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1663-2FF4-417C-986D-1216BF8059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FC40CF-91AB-4970-848A-3FEC8D45FA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BFE39A-D14A-43B4-B8D2-2EEA0F23BC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3F0911-7FAC-4FB1-B434-9B9D0BBBADD7}"/>
              </a:ext>
            </a:extLst>
          </p:cNvPr>
          <p:cNvSpPr>
            <a:spLocks noGrp="1"/>
          </p:cNvSpPr>
          <p:nvPr>
            <p:ph type="dt" sz="half" idx="10"/>
          </p:nvPr>
        </p:nvSpPr>
        <p:spPr/>
        <p:txBody>
          <a:bodyPr/>
          <a:lstStyle/>
          <a:p>
            <a:fld id="{FF291527-FBAD-457B-A28D-071A3E363423}" type="datetime1">
              <a:rPr lang="en-GB" smtClean="0"/>
              <a:t>12/07/2022</a:t>
            </a:fld>
            <a:endParaRPr lang="en-GB"/>
          </a:p>
        </p:txBody>
      </p:sp>
      <p:sp>
        <p:nvSpPr>
          <p:cNvPr id="6" name="Footer Placeholder 5">
            <a:extLst>
              <a:ext uri="{FF2B5EF4-FFF2-40B4-BE49-F238E27FC236}">
                <a16:creationId xmlns:a16="http://schemas.microsoft.com/office/drawing/2014/main" id="{F82A7B67-047D-483F-9D81-921E78FD79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7D40A8-F9BB-4224-B049-AAF5E563389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3006190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9EE1D-0650-46B1-8E44-20B75F4BB4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4AC505-79B1-4E3F-9081-3558173695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B9F45E-B932-4259-B913-448CBF5C10A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A0057D5-B8D3-4983-B9C5-906EC62CE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7BCAD3-4E33-4389-AAC0-F613603E3A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ADEBCA-A9D9-48D4-9950-C41035B8552B}"/>
              </a:ext>
            </a:extLst>
          </p:cNvPr>
          <p:cNvSpPr>
            <a:spLocks noGrp="1"/>
          </p:cNvSpPr>
          <p:nvPr>
            <p:ph type="dt" sz="half" idx="10"/>
          </p:nvPr>
        </p:nvSpPr>
        <p:spPr/>
        <p:txBody>
          <a:bodyPr/>
          <a:lstStyle/>
          <a:p>
            <a:fld id="{C6A8037A-DEDC-461A-A940-A2CE41E005EC}" type="datetime1">
              <a:rPr lang="en-GB" smtClean="0"/>
              <a:t>12/07/2022</a:t>
            </a:fld>
            <a:endParaRPr lang="en-GB"/>
          </a:p>
        </p:txBody>
      </p:sp>
      <p:sp>
        <p:nvSpPr>
          <p:cNvPr id="8" name="Footer Placeholder 7">
            <a:extLst>
              <a:ext uri="{FF2B5EF4-FFF2-40B4-BE49-F238E27FC236}">
                <a16:creationId xmlns:a16="http://schemas.microsoft.com/office/drawing/2014/main" id="{EE05F021-77D7-41B1-AC11-045D3F414A1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36E591-9268-4922-9C36-DACAD51315A9}"/>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318967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94EB1D-B17D-430B-8020-DEF8F9665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656573-3096-48F2-9430-1BE2FA7BC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19C03B-9AC9-4713-8419-655BEB6466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FAA2B-3879-484E-9830-DA483B61EBB3}" type="datetime1">
              <a:rPr lang="en-GB" smtClean="0"/>
              <a:t>12/07/2022</a:t>
            </a:fld>
            <a:endParaRPr lang="en-GB"/>
          </a:p>
        </p:txBody>
      </p:sp>
      <p:sp>
        <p:nvSpPr>
          <p:cNvPr id="5" name="Footer Placeholder 4">
            <a:extLst>
              <a:ext uri="{FF2B5EF4-FFF2-40B4-BE49-F238E27FC236}">
                <a16:creationId xmlns:a16="http://schemas.microsoft.com/office/drawing/2014/main" id="{B3934261-278E-4973-B214-62E7C372EA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230278-0CAB-4F77-83B1-A62844B384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04BD2-ADAC-4DD9-87BA-ED0225123CB0}" type="slidenum">
              <a:rPr lang="en-GB" smtClean="0"/>
              <a:t>‹#›</a:t>
            </a:fld>
            <a:endParaRPr lang="en-GB"/>
          </a:p>
        </p:txBody>
      </p:sp>
    </p:spTree>
    <p:extLst>
      <p:ext uri="{BB962C8B-B14F-4D97-AF65-F5344CB8AC3E}">
        <p14:creationId xmlns:p14="http://schemas.microsoft.com/office/powerpoint/2010/main" val="2244707339"/>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1" r:id="rId3"/>
    <p:sldLayoutId id="2147483666" r:id="rId4"/>
    <p:sldLayoutId id="2147483664"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0241-C1AE-4386-B7EC-A41F5689ACA4}"/>
              </a:ext>
            </a:extLst>
          </p:cNvPr>
          <p:cNvSpPr>
            <a:spLocks noGrp="1"/>
          </p:cNvSpPr>
          <p:nvPr>
            <p:ph type="ctrTitle"/>
          </p:nvPr>
        </p:nvSpPr>
        <p:spPr/>
        <p:txBody>
          <a:bodyPr/>
          <a:lstStyle/>
          <a:p>
            <a:r>
              <a:rPr lang="en-GB" dirty="0"/>
              <a:t>Gender stereotypes</a:t>
            </a:r>
          </a:p>
        </p:txBody>
      </p:sp>
    </p:spTree>
    <p:extLst>
      <p:ext uri="{BB962C8B-B14F-4D97-AF65-F5344CB8AC3E}">
        <p14:creationId xmlns:p14="http://schemas.microsoft.com/office/powerpoint/2010/main" val="227783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FFDCF9-54DB-4EA8-92FB-11D5A4F6A4A6}"/>
              </a:ext>
            </a:extLst>
          </p:cNvPr>
          <p:cNvSpPr>
            <a:spLocks noGrp="1"/>
          </p:cNvSpPr>
          <p:nvPr>
            <p:ph type="title"/>
          </p:nvPr>
        </p:nvSpPr>
        <p:spPr>
          <a:xfrm>
            <a:off x="838200" y="2766218"/>
            <a:ext cx="10515600" cy="1325563"/>
          </a:xfrm>
        </p:spPr>
        <p:txBody>
          <a:bodyPr>
            <a:normAutofit fontScale="90000"/>
          </a:bodyPr>
          <a:lstStyle/>
          <a:p>
            <a:pPr algn="ctr"/>
            <a:r>
              <a:rPr lang="en-GB" dirty="0"/>
              <a:t>What could help people to challenge gender stereotypes in themselves or others?</a:t>
            </a:r>
          </a:p>
        </p:txBody>
      </p:sp>
      <p:sp>
        <p:nvSpPr>
          <p:cNvPr id="4" name="Slide Number Placeholder 3">
            <a:extLst>
              <a:ext uri="{FF2B5EF4-FFF2-40B4-BE49-F238E27FC236}">
                <a16:creationId xmlns:a16="http://schemas.microsoft.com/office/drawing/2014/main" id="{ECC3C5C3-15CA-41B7-AA90-444ECAAD0220}"/>
              </a:ext>
            </a:extLst>
          </p:cNvPr>
          <p:cNvSpPr>
            <a:spLocks noGrp="1"/>
          </p:cNvSpPr>
          <p:nvPr>
            <p:ph type="sldNum" sz="quarter" idx="12"/>
          </p:nvPr>
        </p:nvSpPr>
        <p:spPr/>
        <p:txBody>
          <a:bodyPr/>
          <a:lstStyle/>
          <a:p>
            <a:fld id="{9A204BD2-ADAC-4DD9-87BA-ED0225123CB0}" type="slidenum">
              <a:rPr lang="en-GB" smtClean="0"/>
              <a:pPr/>
              <a:t>10</a:t>
            </a:fld>
            <a:endParaRPr lang="en-GB" dirty="0"/>
          </a:p>
        </p:txBody>
      </p:sp>
      <p:pic>
        <p:nvPicPr>
          <p:cNvPr id="6" name="Graphic 5">
            <a:extLst>
              <a:ext uri="{FF2B5EF4-FFF2-40B4-BE49-F238E27FC236}">
                <a16:creationId xmlns:a16="http://schemas.microsoft.com/office/drawing/2014/main" id="{D5EA8572-D724-4B36-9B1C-5820316C192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3575" y="2542952"/>
            <a:ext cx="759047" cy="759047"/>
          </a:xfrm>
          <a:prstGeom prst="rect">
            <a:avLst/>
          </a:prstGeom>
        </p:spPr>
      </p:pic>
    </p:spTree>
    <p:extLst>
      <p:ext uri="{BB962C8B-B14F-4D97-AF65-F5344CB8AC3E}">
        <p14:creationId xmlns:p14="http://schemas.microsoft.com/office/powerpoint/2010/main" val="78967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4E5ECC-273E-4FE6-942A-279520879BC5}"/>
              </a:ext>
            </a:extLst>
          </p:cNvPr>
          <p:cNvSpPr>
            <a:spLocks noGrp="1"/>
          </p:cNvSpPr>
          <p:nvPr>
            <p:ph type="title"/>
          </p:nvPr>
        </p:nvSpPr>
        <p:spPr/>
        <p:txBody>
          <a:bodyPr/>
          <a:lstStyle/>
          <a:p>
            <a:r>
              <a:rPr lang="en-GB" dirty="0"/>
              <a:t>What can help people to challenge gender stereotypes?</a:t>
            </a:r>
          </a:p>
        </p:txBody>
      </p:sp>
      <p:sp>
        <p:nvSpPr>
          <p:cNvPr id="5" name="Content Placeholder 4">
            <a:extLst>
              <a:ext uri="{FF2B5EF4-FFF2-40B4-BE49-F238E27FC236}">
                <a16:creationId xmlns:a16="http://schemas.microsoft.com/office/drawing/2014/main" id="{9218E03D-723A-42D8-B14B-C2937CB25C30}"/>
              </a:ext>
            </a:extLst>
          </p:cNvPr>
          <p:cNvSpPr>
            <a:spLocks noGrp="1"/>
          </p:cNvSpPr>
          <p:nvPr>
            <p:ph idx="1"/>
          </p:nvPr>
        </p:nvSpPr>
        <p:spPr/>
        <p:txBody>
          <a:bodyPr/>
          <a:lstStyle/>
          <a:p>
            <a:r>
              <a:rPr lang="en-GB" dirty="0"/>
              <a:t>Talking about them with friends and family – what do other people really think?</a:t>
            </a:r>
          </a:p>
          <a:p>
            <a:r>
              <a:rPr lang="en-GB" dirty="0"/>
              <a:t>Recognising and challenging their own thoughts or behaviour</a:t>
            </a:r>
          </a:p>
          <a:p>
            <a:r>
              <a:rPr lang="en-GB" dirty="0"/>
              <a:t>Calling out gender stereotypical behaviour (when it is safe to do so)</a:t>
            </a:r>
          </a:p>
          <a:p>
            <a:r>
              <a:rPr lang="en-GB" dirty="0"/>
              <a:t>Thinking critically about social media and TV programmes or films that communicate these messages (Asking themselves what they think about it. Is that true or real?)</a:t>
            </a:r>
          </a:p>
        </p:txBody>
      </p:sp>
      <p:sp>
        <p:nvSpPr>
          <p:cNvPr id="3" name="Slide Number Placeholder 2">
            <a:extLst>
              <a:ext uri="{FF2B5EF4-FFF2-40B4-BE49-F238E27FC236}">
                <a16:creationId xmlns:a16="http://schemas.microsoft.com/office/drawing/2014/main" id="{BEA13231-7FAE-4FEB-A090-F5C9C4C470A2}"/>
              </a:ext>
            </a:extLst>
          </p:cNvPr>
          <p:cNvSpPr>
            <a:spLocks noGrp="1"/>
          </p:cNvSpPr>
          <p:nvPr>
            <p:ph type="sldNum" sz="quarter" idx="12"/>
          </p:nvPr>
        </p:nvSpPr>
        <p:spPr/>
        <p:txBody>
          <a:bodyPr/>
          <a:lstStyle/>
          <a:p>
            <a:fld id="{9A204BD2-ADAC-4DD9-87BA-ED0225123CB0}" type="slidenum">
              <a:rPr lang="en-GB" smtClean="0"/>
              <a:pPr/>
              <a:t>11</a:t>
            </a:fld>
            <a:endParaRPr lang="en-GB" dirty="0"/>
          </a:p>
        </p:txBody>
      </p:sp>
    </p:spTree>
    <p:extLst>
      <p:ext uri="{BB962C8B-B14F-4D97-AF65-F5344CB8AC3E}">
        <p14:creationId xmlns:p14="http://schemas.microsoft.com/office/powerpoint/2010/main" val="4130117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0865" y="1133375"/>
            <a:ext cx="3834410" cy="3070325"/>
          </a:xfrm>
          <a:prstGeom prst="rect">
            <a:avLst/>
          </a:prstGeom>
        </p:spPr>
      </p:pic>
      <p:sp>
        <p:nvSpPr>
          <p:cNvPr id="2" name="Title 1">
            <a:extLst>
              <a:ext uri="{FF2B5EF4-FFF2-40B4-BE49-F238E27FC236}">
                <a16:creationId xmlns:a16="http://schemas.microsoft.com/office/drawing/2014/main" id="{68945AFF-6D8D-44C2-815B-4AA3C973102E}"/>
              </a:ext>
            </a:extLst>
          </p:cNvPr>
          <p:cNvSpPr>
            <a:spLocks noGrp="1"/>
          </p:cNvSpPr>
          <p:nvPr>
            <p:ph type="title"/>
          </p:nvPr>
        </p:nvSpPr>
        <p:spPr>
          <a:xfrm>
            <a:off x="838200" y="260444"/>
            <a:ext cx="10515600" cy="1325563"/>
          </a:xfrm>
        </p:spPr>
        <p:txBody>
          <a:bodyPr/>
          <a:lstStyle/>
          <a:p>
            <a:r>
              <a:rPr lang="en-GB" dirty="0"/>
              <a:t>Responding to gender stereotypes</a:t>
            </a:r>
          </a:p>
        </p:txBody>
      </p:sp>
      <p:sp>
        <p:nvSpPr>
          <p:cNvPr id="3" name="Content Placeholder 2">
            <a:extLst>
              <a:ext uri="{FF2B5EF4-FFF2-40B4-BE49-F238E27FC236}">
                <a16:creationId xmlns:a16="http://schemas.microsoft.com/office/drawing/2014/main" id="{156E27AB-3CB4-4F50-8DFB-8A416A1BA3EA}"/>
              </a:ext>
            </a:extLst>
          </p:cNvPr>
          <p:cNvSpPr>
            <a:spLocks noGrp="1"/>
          </p:cNvSpPr>
          <p:nvPr>
            <p:ph idx="1"/>
          </p:nvPr>
        </p:nvSpPr>
        <p:spPr>
          <a:xfrm>
            <a:off x="812800" y="4575945"/>
            <a:ext cx="10515600" cy="1947863"/>
          </a:xfrm>
        </p:spPr>
        <p:txBody>
          <a:bodyPr/>
          <a:lstStyle/>
          <a:p>
            <a:pPr marL="0" indent="0">
              <a:buNone/>
            </a:pPr>
            <a:r>
              <a:rPr lang="en-GB" dirty="0"/>
              <a:t>In the film, Finn’s friends displayed harmful attitudes about how boys ‘should’ act in relationships. </a:t>
            </a:r>
          </a:p>
          <a:p>
            <a:pPr marL="0" indent="0">
              <a:buNone/>
            </a:pPr>
            <a:r>
              <a:rPr lang="en-GB" dirty="0"/>
              <a:t>Write a new text from Finn’s friends that show how they should have responded once Finn expressed his feelings.</a:t>
            </a:r>
          </a:p>
        </p:txBody>
      </p:sp>
      <p:sp>
        <p:nvSpPr>
          <p:cNvPr id="4" name="Slide Number Placeholder 3">
            <a:extLst>
              <a:ext uri="{FF2B5EF4-FFF2-40B4-BE49-F238E27FC236}">
                <a16:creationId xmlns:a16="http://schemas.microsoft.com/office/drawing/2014/main" id="{A507D0BB-3108-46D6-82E0-C25868FB2405}"/>
              </a:ext>
            </a:extLst>
          </p:cNvPr>
          <p:cNvSpPr>
            <a:spLocks noGrp="1"/>
          </p:cNvSpPr>
          <p:nvPr>
            <p:ph type="sldNum" sz="quarter" idx="12"/>
          </p:nvPr>
        </p:nvSpPr>
        <p:spPr/>
        <p:txBody>
          <a:bodyPr/>
          <a:lstStyle/>
          <a:p>
            <a:fld id="{9A204BD2-ADAC-4DD9-87BA-ED0225123CB0}" type="slidenum">
              <a:rPr lang="en-GB" smtClean="0"/>
              <a:pPr/>
              <a:t>12</a:t>
            </a:fld>
            <a:endParaRPr lang="en-GB" dirty="0"/>
          </a:p>
        </p:txBody>
      </p:sp>
      <p:pic>
        <p:nvPicPr>
          <p:cNvPr id="5" name="Graphic 4" descr="Pencil">
            <a:extLst>
              <a:ext uri="{FF2B5EF4-FFF2-40B4-BE49-F238E27FC236}">
                <a16:creationId xmlns:a16="http://schemas.microsoft.com/office/drawing/2014/main" id="{1B4C4D41-FB87-4252-B348-F936EA12615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385" y="4596973"/>
            <a:ext cx="558140" cy="55814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455" y="1133375"/>
            <a:ext cx="3834410" cy="3834410"/>
          </a:xfrm>
          <a:prstGeom prst="rect">
            <a:avLst/>
          </a:prstGeom>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63675" y="1133375"/>
            <a:ext cx="3834410" cy="3070325"/>
          </a:xfrm>
          <a:prstGeom prst="rect">
            <a:avLst/>
          </a:prstGeom>
        </p:spPr>
      </p:pic>
    </p:spTree>
    <p:extLst>
      <p:ext uri="{BB962C8B-B14F-4D97-AF65-F5344CB8AC3E}">
        <p14:creationId xmlns:p14="http://schemas.microsoft.com/office/powerpoint/2010/main" val="296234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F85893-B706-41EE-8348-4A106E399136}"/>
              </a:ext>
            </a:extLst>
          </p:cNvPr>
          <p:cNvSpPr>
            <a:spLocks noGrp="1"/>
          </p:cNvSpPr>
          <p:nvPr>
            <p:ph type="sldNum" sz="quarter" idx="12"/>
          </p:nvPr>
        </p:nvSpPr>
        <p:spPr/>
        <p:txBody>
          <a:bodyPr/>
          <a:lstStyle/>
          <a:p>
            <a:fld id="{9A204BD2-ADAC-4DD9-87BA-ED0225123CB0}" type="slidenum">
              <a:rPr lang="en-GB" smtClean="0"/>
              <a:pPr/>
              <a:t>13</a:t>
            </a:fld>
            <a:endParaRPr lang="en-GB" dirty="0"/>
          </a:p>
        </p:txBody>
      </p:sp>
    </p:spTree>
    <p:extLst>
      <p:ext uri="{BB962C8B-B14F-4D97-AF65-F5344CB8AC3E}">
        <p14:creationId xmlns:p14="http://schemas.microsoft.com/office/powerpoint/2010/main" val="410286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EBB686-CBB9-42AA-8439-BB96B9C1B398}"/>
              </a:ext>
            </a:extLst>
          </p:cNvPr>
          <p:cNvSpPr>
            <a:spLocks noGrp="1"/>
          </p:cNvSpPr>
          <p:nvPr>
            <p:ph type="title"/>
          </p:nvPr>
        </p:nvSpPr>
        <p:spPr/>
        <p:txBody>
          <a:bodyPr/>
          <a:lstStyle/>
          <a:p>
            <a:r>
              <a:rPr lang="en-GB" dirty="0"/>
              <a:t>Learning objectives and outcomes</a:t>
            </a:r>
          </a:p>
        </p:txBody>
      </p:sp>
      <p:sp>
        <p:nvSpPr>
          <p:cNvPr id="4" name="Slide Number Placeholder 3">
            <a:extLst>
              <a:ext uri="{FF2B5EF4-FFF2-40B4-BE49-F238E27FC236}">
                <a16:creationId xmlns:a16="http://schemas.microsoft.com/office/drawing/2014/main" id="{0C6495F8-87AE-43F5-9A14-D2AAF324FF9D}"/>
              </a:ext>
            </a:extLst>
          </p:cNvPr>
          <p:cNvSpPr>
            <a:spLocks noGrp="1"/>
          </p:cNvSpPr>
          <p:nvPr>
            <p:ph type="sldNum" sz="quarter" idx="12"/>
          </p:nvPr>
        </p:nvSpPr>
        <p:spPr/>
        <p:txBody>
          <a:bodyPr/>
          <a:lstStyle/>
          <a:p>
            <a:fld id="{9A204BD2-ADAC-4DD9-87BA-ED0225123CB0}" type="slidenum">
              <a:rPr lang="en-GB" smtClean="0"/>
              <a:pPr/>
              <a:t>2</a:t>
            </a:fld>
            <a:endParaRPr lang="en-GB" dirty="0"/>
          </a:p>
        </p:txBody>
      </p:sp>
      <p:sp>
        <p:nvSpPr>
          <p:cNvPr id="6" name="Text Placeholder 5">
            <a:extLst>
              <a:ext uri="{FF2B5EF4-FFF2-40B4-BE49-F238E27FC236}">
                <a16:creationId xmlns:a16="http://schemas.microsoft.com/office/drawing/2014/main" id="{EA52CA02-5547-4CD2-8F1A-10882BF39A8A}"/>
              </a:ext>
            </a:extLst>
          </p:cNvPr>
          <p:cNvSpPr>
            <a:spLocks noGrp="1"/>
          </p:cNvSpPr>
          <p:nvPr>
            <p:ph type="body" sz="quarter" idx="13"/>
          </p:nvPr>
        </p:nvSpPr>
        <p:spPr/>
        <p:txBody>
          <a:bodyPr>
            <a:noAutofit/>
          </a:bodyPr>
          <a:lstStyle/>
          <a:p>
            <a:pPr marL="0" indent="0">
              <a:buNone/>
            </a:pPr>
            <a:r>
              <a:rPr lang="en-GB" b="1" dirty="0"/>
              <a:t>Learning objective:</a:t>
            </a:r>
          </a:p>
          <a:p>
            <a:r>
              <a:rPr lang="en-GB" dirty="0"/>
              <a:t>To critically assess and challenge gender stereotypes and understand how these can be harmful in relationships</a:t>
            </a:r>
          </a:p>
          <a:p>
            <a:endParaRPr lang="en-GB" dirty="0"/>
          </a:p>
          <a:p>
            <a:endParaRPr lang="en-GB" dirty="0"/>
          </a:p>
          <a:p>
            <a:endParaRPr lang="en-GB" dirty="0"/>
          </a:p>
          <a:p>
            <a:endParaRPr lang="en-GB" dirty="0"/>
          </a:p>
          <a:p>
            <a:endParaRPr lang="en-GB" dirty="0"/>
          </a:p>
          <a:p>
            <a:pPr marL="0" indent="0">
              <a:buNone/>
            </a:pPr>
            <a:r>
              <a:rPr lang="en-GB" b="1" dirty="0"/>
              <a:t>Learning outcomes:</a:t>
            </a:r>
          </a:p>
          <a:p>
            <a:r>
              <a:rPr lang="en-GB" dirty="0"/>
              <a:t>I can explain what gender stereotypes are and how they can be harmful</a:t>
            </a:r>
          </a:p>
          <a:p>
            <a:r>
              <a:rPr lang="en-GB" dirty="0"/>
              <a:t>I can describe the effect gender stereotypes can have on relationships</a:t>
            </a:r>
          </a:p>
          <a:p>
            <a:r>
              <a:rPr lang="en-GB" dirty="0"/>
              <a:t>I can evaluate ways of challenging gender stereotypes</a:t>
            </a:r>
          </a:p>
          <a:p>
            <a:pPr marL="0" indent="0">
              <a:buNone/>
            </a:pPr>
            <a:endParaRPr lang="en-GB" dirty="0"/>
          </a:p>
        </p:txBody>
      </p:sp>
    </p:spTree>
    <p:extLst>
      <p:ext uri="{BB962C8B-B14F-4D97-AF65-F5344CB8AC3E}">
        <p14:creationId xmlns:p14="http://schemas.microsoft.com/office/powerpoint/2010/main" val="2108582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3B6516-3A77-4178-BF4D-4ACA47DB3419}"/>
              </a:ext>
            </a:extLst>
          </p:cNvPr>
          <p:cNvSpPr>
            <a:spLocks noGrp="1"/>
          </p:cNvSpPr>
          <p:nvPr>
            <p:ph type="title"/>
          </p:nvPr>
        </p:nvSpPr>
        <p:spPr/>
        <p:txBody>
          <a:bodyPr/>
          <a:lstStyle/>
          <a:p>
            <a:r>
              <a:rPr lang="en-GB" dirty="0"/>
              <a:t>Ground rules</a:t>
            </a:r>
          </a:p>
        </p:txBody>
      </p:sp>
      <p:sp>
        <p:nvSpPr>
          <p:cNvPr id="6" name="Content Placeholder 5">
            <a:extLst>
              <a:ext uri="{FF2B5EF4-FFF2-40B4-BE49-F238E27FC236}">
                <a16:creationId xmlns:a16="http://schemas.microsoft.com/office/drawing/2014/main" id="{BB2DBA94-C067-409F-9670-90E655E95D07}"/>
              </a:ext>
            </a:extLst>
          </p:cNvPr>
          <p:cNvSpPr>
            <a:spLocks noGrp="1"/>
          </p:cNvSpPr>
          <p:nvPr>
            <p:ph idx="1"/>
          </p:nvPr>
        </p:nvSpPr>
        <p:spPr/>
        <p:txBody>
          <a:bodyPr/>
          <a:lstStyle/>
          <a:p>
            <a:pPr>
              <a:lnSpc>
                <a:spcPct val="114000"/>
              </a:lnSpc>
              <a:spcBef>
                <a:spcPts val="0"/>
              </a:spcBef>
              <a:spcAft>
                <a:spcPts val="600"/>
              </a:spcAft>
            </a:pPr>
            <a:r>
              <a:rPr lang="en-GB" dirty="0"/>
              <a:t>Use language that will not offend or upset anyone.</a:t>
            </a:r>
          </a:p>
          <a:p>
            <a:pPr>
              <a:lnSpc>
                <a:spcPct val="114000"/>
              </a:lnSpc>
              <a:spcBef>
                <a:spcPts val="0"/>
              </a:spcBef>
              <a:spcAft>
                <a:spcPts val="600"/>
              </a:spcAft>
            </a:pPr>
            <a:r>
              <a:rPr lang="en-GB" dirty="0"/>
              <a:t>When you give an opinion, try to explain your reasons.</a:t>
            </a:r>
          </a:p>
          <a:p>
            <a:pPr>
              <a:lnSpc>
                <a:spcPct val="114000"/>
              </a:lnSpc>
              <a:spcBef>
                <a:spcPts val="0"/>
              </a:spcBef>
              <a:spcAft>
                <a:spcPts val="600"/>
              </a:spcAft>
            </a:pPr>
            <a:r>
              <a:rPr lang="en-GB" dirty="0"/>
              <a:t>Listen to the views of others and show respect.</a:t>
            </a:r>
          </a:p>
          <a:p>
            <a:pPr>
              <a:lnSpc>
                <a:spcPct val="114000"/>
              </a:lnSpc>
              <a:spcBef>
                <a:spcPts val="0"/>
              </a:spcBef>
              <a:spcAft>
                <a:spcPts val="600"/>
              </a:spcAft>
            </a:pPr>
            <a:r>
              <a:rPr lang="en-GB" dirty="0"/>
              <a:t>If you disagree, comment on what was said, not the person who said it.</a:t>
            </a:r>
          </a:p>
          <a:p>
            <a:pPr>
              <a:lnSpc>
                <a:spcPct val="114000"/>
              </a:lnSpc>
              <a:spcBef>
                <a:spcPts val="0"/>
              </a:spcBef>
              <a:spcAft>
                <a:spcPts val="600"/>
              </a:spcAft>
            </a:pPr>
            <a:r>
              <a:rPr lang="en-GB" dirty="0"/>
              <a:t>Do not share personal information about other people.</a:t>
            </a:r>
          </a:p>
          <a:p>
            <a:pPr>
              <a:lnSpc>
                <a:spcPct val="114000"/>
              </a:lnSpc>
              <a:spcBef>
                <a:spcPts val="0"/>
              </a:spcBef>
              <a:spcAft>
                <a:spcPts val="600"/>
              </a:spcAft>
            </a:pPr>
            <a:r>
              <a:rPr lang="en-GB" dirty="0"/>
              <a:t>If you’re worried about something that has happened to you or a friend, talk to a member of staff or an adult you trust after the session.</a:t>
            </a:r>
          </a:p>
          <a:p>
            <a:pPr>
              <a:lnSpc>
                <a:spcPct val="114000"/>
              </a:lnSpc>
              <a:spcBef>
                <a:spcPts val="0"/>
              </a:spcBef>
              <a:spcAft>
                <a:spcPts val="600"/>
              </a:spcAft>
            </a:pPr>
            <a:r>
              <a:rPr lang="en-GB" dirty="0"/>
              <a:t>If a member of staff becomes aware of a risk to a young person’s safety, this information may need to be shared.</a:t>
            </a:r>
          </a:p>
        </p:txBody>
      </p:sp>
      <p:sp>
        <p:nvSpPr>
          <p:cNvPr id="3" name="Slide Number Placeholder 2">
            <a:extLst>
              <a:ext uri="{FF2B5EF4-FFF2-40B4-BE49-F238E27FC236}">
                <a16:creationId xmlns:a16="http://schemas.microsoft.com/office/drawing/2014/main" id="{2D961974-4ED6-4CAD-B0F4-6B92D001E60A}"/>
              </a:ext>
            </a:extLst>
          </p:cNvPr>
          <p:cNvSpPr>
            <a:spLocks noGrp="1"/>
          </p:cNvSpPr>
          <p:nvPr>
            <p:ph type="sldNum" sz="quarter" idx="12"/>
          </p:nvPr>
        </p:nvSpPr>
        <p:spPr/>
        <p:txBody>
          <a:bodyPr/>
          <a:lstStyle/>
          <a:p>
            <a:fld id="{9A204BD2-ADAC-4DD9-87BA-ED0225123CB0}" type="slidenum">
              <a:rPr lang="en-GB" smtClean="0"/>
              <a:pPr/>
              <a:t>3</a:t>
            </a:fld>
            <a:endParaRPr lang="en-GB" dirty="0"/>
          </a:p>
        </p:txBody>
      </p:sp>
    </p:spTree>
    <p:extLst>
      <p:ext uri="{BB962C8B-B14F-4D97-AF65-F5344CB8AC3E}">
        <p14:creationId xmlns:p14="http://schemas.microsoft.com/office/powerpoint/2010/main" val="1437091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895F1-5483-41B8-9993-B2B19237C0C9}"/>
              </a:ext>
            </a:extLst>
          </p:cNvPr>
          <p:cNvSpPr>
            <a:spLocks noGrp="1"/>
          </p:cNvSpPr>
          <p:nvPr>
            <p:ph type="title"/>
          </p:nvPr>
        </p:nvSpPr>
        <p:spPr/>
        <p:txBody>
          <a:bodyPr/>
          <a:lstStyle/>
          <a:p>
            <a:r>
              <a:rPr lang="en-GB" dirty="0"/>
              <a:t>Gender expectations</a:t>
            </a:r>
          </a:p>
        </p:txBody>
      </p:sp>
      <p:sp>
        <p:nvSpPr>
          <p:cNvPr id="3" name="Content Placeholder 2">
            <a:extLst>
              <a:ext uri="{FF2B5EF4-FFF2-40B4-BE49-F238E27FC236}">
                <a16:creationId xmlns:a16="http://schemas.microsoft.com/office/drawing/2014/main" id="{788CB315-45EB-45AE-B889-B119A34E3C31}"/>
              </a:ext>
            </a:extLst>
          </p:cNvPr>
          <p:cNvSpPr>
            <a:spLocks noGrp="1"/>
          </p:cNvSpPr>
          <p:nvPr>
            <p:ph idx="1"/>
          </p:nvPr>
        </p:nvSpPr>
        <p:spPr/>
        <p:txBody>
          <a:bodyPr/>
          <a:lstStyle/>
          <a:p>
            <a:pPr>
              <a:lnSpc>
                <a:spcPct val="114000"/>
              </a:lnSpc>
              <a:spcBef>
                <a:spcPts val="0"/>
              </a:spcBef>
              <a:spcAft>
                <a:spcPts val="600"/>
              </a:spcAft>
            </a:pPr>
            <a:r>
              <a:rPr lang="en-GB" dirty="0"/>
              <a:t>Are boys and girls expected to </a:t>
            </a:r>
            <a:r>
              <a:rPr lang="en-GB" b="1" dirty="0"/>
              <a:t>behave</a:t>
            </a:r>
            <a:r>
              <a:rPr lang="en-GB" dirty="0"/>
              <a:t> differently?</a:t>
            </a:r>
          </a:p>
          <a:p>
            <a:pPr marL="0" indent="0">
              <a:lnSpc>
                <a:spcPct val="114000"/>
              </a:lnSpc>
              <a:spcBef>
                <a:spcPts val="0"/>
              </a:spcBef>
              <a:spcAft>
                <a:spcPts val="600"/>
              </a:spcAft>
              <a:buNone/>
            </a:pPr>
            <a:endParaRPr lang="en-GB" dirty="0"/>
          </a:p>
          <a:p>
            <a:pPr>
              <a:lnSpc>
                <a:spcPct val="114000"/>
              </a:lnSpc>
              <a:spcBef>
                <a:spcPts val="0"/>
              </a:spcBef>
              <a:spcAft>
                <a:spcPts val="600"/>
              </a:spcAft>
            </a:pPr>
            <a:r>
              <a:rPr lang="en-GB" dirty="0"/>
              <a:t>Are boys and girls expected to act differently in </a:t>
            </a:r>
            <a:r>
              <a:rPr lang="en-GB" b="1" dirty="0"/>
              <a:t>relationships</a:t>
            </a:r>
            <a:r>
              <a:rPr lang="en-GB" dirty="0"/>
              <a:t>?</a:t>
            </a:r>
          </a:p>
          <a:p>
            <a:pPr marL="0" indent="0">
              <a:lnSpc>
                <a:spcPct val="114000"/>
              </a:lnSpc>
              <a:spcBef>
                <a:spcPts val="0"/>
              </a:spcBef>
              <a:spcAft>
                <a:spcPts val="600"/>
              </a:spcAft>
              <a:buNone/>
            </a:pPr>
            <a:endParaRPr lang="en-GB" dirty="0"/>
          </a:p>
          <a:p>
            <a:pPr>
              <a:lnSpc>
                <a:spcPct val="114000"/>
              </a:lnSpc>
              <a:spcBef>
                <a:spcPts val="0"/>
              </a:spcBef>
              <a:spcAft>
                <a:spcPts val="600"/>
              </a:spcAft>
            </a:pPr>
            <a:r>
              <a:rPr lang="en-GB" dirty="0"/>
              <a:t>Are boys and girls expected to think differently about their </a:t>
            </a:r>
            <a:r>
              <a:rPr lang="en-GB" b="1" dirty="0"/>
              <a:t>appearance</a:t>
            </a:r>
            <a:r>
              <a:rPr lang="en-GB" dirty="0"/>
              <a:t>?</a:t>
            </a:r>
          </a:p>
          <a:p>
            <a:pPr marL="0" indent="0">
              <a:lnSpc>
                <a:spcPct val="114000"/>
              </a:lnSpc>
              <a:spcBef>
                <a:spcPts val="0"/>
              </a:spcBef>
              <a:spcAft>
                <a:spcPts val="600"/>
              </a:spcAft>
              <a:buNone/>
            </a:pPr>
            <a:endParaRPr lang="en-GB" dirty="0"/>
          </a:p>
          <a:p>
            <a:pPr>
              <a:lnSpc>
                <a:spcPct val="114000"/>
              </a:lnSpc>
              <a:spcBef>
                <a:spcPts val="0"/>
              </a:spcBef>
              <a:spcAft>
                <a:spcPts val="600"/>
              </a:spcAft>
            </a:pPr>
            <a:r>
              <a:rPr lang="en-GB" dirty="0"/>
              <a:t>Are boys and girls expected to express their </a:t>
            </a:r>
            <a:r>
              <a:rPr lang="en-GB" b="1" dirty="0"/>
              <a:t>feelings</a:t>
            </a:r>
            <a:r>
              <a:rPr lang="en-GB" dirty="0"/>
              <a:t> and </a:t>
            </a:r>
            <a:r>
              <a:rPr lang="en-GB" b="1" dirty="0"/>
              <a:t>emotions</a:t>
            </a:r>
            <a:r>
              <a:rPr lang="en-GB" dirty="0"/>
              <a:t> differently?</a:t>
            </a:r>
          </a:p>
        </p:txBody>
      </p:sp>
      <p:sp>
        <p:nvSpPr>
          <p:cNvPr id="4" name="Slide Number Placeholder 3">
            <a:extLst>
              <a:ext uri="{FF2B5EF4-FFF2-40B4-BE49-F238E27FC236}">
                <a16:creationId xmlns:a16="http://schemas.microsoft.com/office/drawing/2014/main" id="{84DE2B8B-FBB5-4927-AC0C-36D633913973}"/>
              </a:ext>
            </a:extLst>
          </p:cNvPr>
          <p:cNvSpPr>
            <a:spLocks noGrp="1"/>
          </p:cNvSpPr>
          <p:nvPr>
            <p:ph type="sldNum" sz="quarter" idx="12"/>
          </p:nvPr>
        </p:nvSpPr>
        <p:spPr/>
        <p:txBody>
          <a:bodyPr/>
          <a:lstStyle/>
          <a:p>
            <a:fld id="{9A204BD2-ADAC-4DD9-87BA-ED0225123CB0}" type="slidenum">
              <a:rPr lang="en-GB" smtClean="0"/>
              <a:pPr/>
              <a:t>4</a:t>
            </a:fld>
            <a:endParaRPr lang="en-GB" dirty="0"/>
          </a:p>
        </p:txBody>
      </p:sp>
    </p:spTree>
    <p:extLst>
      <p:ext uri="{BB962C8B-B14F-4D97-AF65-F5344CB8AC3E}">
        <p14:creationId xmlns:p14="http://schemas.microsoft.com/office/powerpoint/2010/main" val="2114552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2179-4390-46E2-B2A2-8D2B9A769541}"/>
              </a:ext>
            </a:extLst>
          </p:cNvPr>
          <p:cNvSpPr>
            <a:spLocks noGrp="1"/>
          </p:cNvSpPr>
          <p:nvPr>
            <p:ph type="title"/>
          </p:nvPr>
        </p:nvSpPr>
        <p:spPr/>
        <p:txBody>
          <a:bodyPr/>
          <a:lstStyle/>
          <a:p>
            <a:r>
              <a:rPr lang="en-GB" dirty="0"/>
              <a:t>Harms of gender stereotypes</a:t>
            </a:r>
          </a:p>
        </p:txBody>
      </p:sp>
      <p:sp>
        <p:nvSpPr>
          <p:cNvPr id="3" name="Content Placeholder 2">
            <a:extLst>
              <a:ext uri="{FF2B5EF4-FFF2-40B4-BE49-F238E27FC236}">
                <a16:creationId xmlns:a16="http://schemas.microsoft.com/office/drawing/2014/main" id="{3547158F-09BD-4369-B04C-A37A2DC3B7F2}"/>
              </a:ext>
            </a:extLst>
          </p:cNvPr>
          <p:cNvSpPr>
            <a:spLocks noGrp="1"/>
          </p:cNvSpPr>
          <p:nvPr>
            <p:ph idx="1"/>
          </p:nvPr>
        </p:nvSpPr>
        <p:spPr/>
        <p:txBody>
          <a:bodyPr>
            <a:normAutofit/>
          </a:bodyPr>
          <a:lstStyle/>
          <a:p>
            <a:pPr marL="0" indent="0">
              <a:buNone/>
            </a:pPr>
            <a:r>
              <a:rPr lang="en-GB" dirty="0"/>
              <a:t>Expectations about how boys and girls ‘should’ be are often called </a:t>
            </a:r>
            <a:r>
              <a:rPr lang="en-GB" b="1" dirty="0"/>
              <a:t>gender stereotypes</a:t>
            </a:r>
            <a:r>
              <a:rPr lang="en-GB" dirty="0"/>
              <a:t>. </a:t>
            </a:r>
          </a:p>
          <a:p>
            <a:pPr marL="0" indent="0">
              <a:buNone/>
            </a:pPr>
            <a:r>
              <a:rPr lang="en-GB" dirty="0"/>
              <a:t>Gender stereotypes can be harmful to everyone, even when they might look to be fine or positive on the surface.</a:t>
            </a:r>
          </a:p>
          <a:p>
            <a:pPr marL="0" indent="0">
              <a:buNone/>
            </a:pPr>
            <a:r>
              <a:rPr lang="en-GB" dirty="0"/>
              <a:t>This is because:</a:t>
            </a:r>
          </a:p>
          <a:p>
            <a:r>
              <a:rPr lang="en-GB" dirty="0"/>
              <a:t>They can stop people being and expressing themselves.</a:t>
            </a:r>
          </a:p>
          <a:p>
            <a:r>
              <a:rPr lang="en-GB" dirty="0"/>
              <a:t>Lots of people go along with them without questioning or challenging them.</a:t>
            </a:r>
          </a:p>
          <a:p>
            <a:r>
              <a:rPr lang="en-GB" dirty="0"/>
              <a:t>They can cause problems in relationships.</a:t>
            </a:r>
          </a:p>
        </p:txBody>
      </p:sp>
      <p:sp>
        <p:nvSpPr>
          <p:cNvPr id="4" name="Slide Number Placeholder 3">
            <a:extLst>
              <a:ext uri="{FF2B5EF4-FFF2-40B4-BE49-F238E27FC236}">
                <a16:creationId xmlns:a16="http://schemas.microsoft.com/office/drawing/2014/main" id="{9FEA1CE9-E2A8-438F-94B9-D6EC8D54E13E}"/>
              </a:ext>
            </a:extLst>
          </p:cNvPr>
          <p:cNvSpPr>
            <a:spLocks noGrp="1"/>
          </p:cNvSpPr>
          <p:nvPr>
            <p:ph type="sldNum" sz="quarter" idx="12"/>
          </p:nvPr>
        </p:nvSpPr>
        <p:spPr/>
        <p:txBody>
          <a:bodyPr/>
          <a:lstStyle/>
          <a:p>
            <a:fld id="{9A204BD2-ADAC-4DD9-87BA-ED0225123CB0}" type="slidenum">
              <a:rPr lang="en-GB" smtClean="0"/>
              <a:pPr/>
              <a:t>5</a:t>
            </a:fld>
            <a:endParaRPr lang="en-GB" dirty="0"/>
          </a:p>
        </p:txBody>
      </p:sp>
    </p:spTree>
    <p:extLst>
      <p:ext uri="{BB962C8B-B14F-4D97-AF65-F5344CB8AC3E}">
        <p14:creationId xmlns:p14="http://schemas.microsoft.com/office/powerpoint/2010/main" val="3833021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4273FC-55DB-43C8-A85C-059995C88A75}"/>
              </a:ext>
            </a:extLst>
          </p:cNvPr>
          <p:cNvSpPr>
            <a:spLocks noGrp="1"/>
          </p:cNvSpPr>
          <p:nvPr>
            <p:ph type="title"/>
          </p:nvPr>
        </p:nvSpPr>
        <p:spPr>
          <a:xfrm>
            <a:off x="1911295" y="2210271"/>
            <a:ext cx="8369410" cy="2656572"/>
          </a:xfrm>
        </p:spPr>
        <p:txBody>
          <a:bodyPr>
            <a:normAutofit/>
          </a:bodyPr>
          <a:lstStyle/>
          <a:p>
            <a:pPr algn="ctr"/>
            <a:r>
              <a:rPr lang="en-GB" sz="4000" dirty="0"/>
              <a:t>How can gender stereotypes harm relationships?</a:t>
            </a:r>
            <a:br>
              <a:rPr lang="en-GB" sz="4000" dirty="0"/>
            </a:br>
            <a:br>
              <a:rPr lang="en-GB" sz="4000" dirty="0"/>
            </a:br>
            <a:endParaRPr lang="en-GB" sz="4000" dirty="0"/>
          </a:p>
        </p:txBody>
      </p:sp>
      <p:sp>
        <p:nvSpPr>
          <p:cNvPr id="4" name="Slide Number Placeholder 3">
            <a:extLst>
              <a:ext uri="{FF2B5EF4-FFF2-40B4-BE49-F238E27FC236}">
                <a16:creationId xmlns:a16="http://schemas.microsoft.com/office/drawing/2014/main" id="{C554B5AE-6D9D-4088-A4EE-F6CF15A268DD}"/>
              </a:ext>
            </a:extLst>
          </p:cNvPr>
          <p:cNvSpPr>
            <a:spLocks noGrp="1"/>
          </p:cNvSpPr>
          <p:nvPr>
            <p:ph type="sldNum" sz="quarter" idx="12"/>
          </p:nvPr>
        </p:nvSpPr>
        <p:spPr/>
        <p:txBody>
          <a:bodyPr/>
          <a:lstStyle/>
          <a:p>
            <a:fld id="{9A204BD2-ADAC-4DD9-87BA-ED0225123CB0}" type="slidenum">
              <a:rPr lang="en-GB" smtClean="0"/>
              <a:pPr/>
              <a:t>6</a:t>
            </a:fld>
            <a:endParaRPr lang="en-GB" dirty="0"/>
          </a:p>
        </p:txBody>
      </p:sp>
      <p:pic>
        <p:nvPicPr>
          <p:cNvPr id="7" name="Graphic 6">
            <a:extLst>
              <a:ext uri="{FF2B5EF4-FFF2-40B4-BE49-F238E27FC236}">
                <a16:creationId xmlns:a16="http://schemas.microsoft.com/office/drawing/2014/main" id="{94DC6266-B34D-49C0-BEE6-FFAC41E34B0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1614" y="2220718"/>
            <a:ext cx="803949" cy="803949"/>
          </a:xfrm>
          <a:prstGeom prst="rect">
            <a:avLst/>
          </a:prstGeom>
        </p:spPr>
      </p:pic>
    </p:spTree>
    <p:extLst>
      <p:ext uri="{BB962C8B-B14F-4D97-AF65-F5344CB8AC3E}">
        <p14:creationId xmlns:p14="http://schemas.microsoft.com/office/powerpoint/2010/main" val="1023792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F1CDCD-43A5-4EB4-8CD6-93435C66282F}"/>
              </a:ext>
            </a:extLst>
          </p:cNvPr>
          <p:cNvSpPr>
            <a:spLocks noGrp="1"/>
          </p:cNvSpPr>
          <p:nvPr>
            <p:ph type="title"/>
          </p:nvPr>
        </p:nvSpPr>
        <p:spPr>
          <a:xfrm>
            <a:off x="838200" y="365125"/>
            <a:ext cx="10515600" cy="1325563"/>
          </a:xfrm>
        </p:spPr>
        <p:txBody>
          <a:bodyPr anchor="ctr">
            <a:normAutofit/>
          </a:bodyPr>
          <a:lstStyle/>
          <a:p>
            <a:r>
              <a:rPr lang="en-GB" dirty="0"/>
              <a:t>Gender stereotypes in relationships</a:t>
            </a:r>
          </a:p>
        </p:txBody>
      </p:sp>
      <p:pic>
        <p:nvPicPr>
          <p:cNvPr id="2" name="Media1gender_1_2">
            <a:hlinkClick r:id="" action="ppaction://media"/>
            <a:extLst>
              <a:ext uri="{FF2B5EF4-FFF2-40B4-BE49-F238E27FC236}">
                <a16:creationId xmlns:a16="http://schemas.microsoft.com/office/drawing/2014/main" id="{018F5E5A-F41B-ED21-049B-E2A6F944DB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95108" y="1825625"/>
            <a:ext cx="5801784" cy="4351338"/>
          </a:xfrm>
          <a:prstGeom prst="rect">
            <a:avLst/>
          </a:prstGeom>
          <a:noFill/>
        </p:spPr>
      </p:pic>
      <p:sp>
        <p:nvSpPr>
          <p:cNvPr id="4" name="Slide Number Placeholder 3">
            <a:extLst>
              <a:ext uri="{FF2B5EF4-FFF2-40B4-BE49-F238E27FC236}">
                <a16:creationId xmlns:a16="http://schemas.microsoft.com/office/drawing/2014/main" id="{A039E350-290E-4EAB-8FCA-078112454143}"/>
              </a:ext>
            </a:extLst>
          </p:cNvPr>
          <p:cNvSpPr>
            <a:spLocks noGrp="1"/>
          </p:cNvSpPr>
          <p:nvPr>
            <p:ph type="sldNum" sz="quarter" idx="12"/>
          </p:nvPr>
        </p:nvSpPr>
        <p:spPr>
          <a:xfrm>
            <a:off x="9446093" y="6495559"/>
            <a:ext cx="2743200" cy="365125"/>
          </a:xfrm>
        </p:spPr>
        <p:txBody>
          <a:bodyPr anchor="ctr">
            <a:normAutofit/>
          </a:bodyPr>
          <a:lstStyle/>
          <a:p>
            <a:pPr>
              <a:lnSpc>
                <a:spcPct val="90000"/>
              </a:lnSpc>
              <a:spcAft>
                <a:spcPts val="600"/>
              </a:spcAft>
            </a:pPr>
            <a:fld id="{9A204BD2-ADAC-4DD9-87BA-ED0225123CB0}" type="slidenum">
              <a:rPr lang="en-GB" sz="1900" smtClean="0"/>
              <a:pPr>
                <a:lnSpc>
                  <a:spcPct val="90000"/>
                </a:lnSpc>
                <a:spcAft>
                  <a:spcPts val="600"/>
                </a:spcAft>
              </a:pPr>
              <a:t>7</a:t>
            </a:fld>
            <a:endParaRPr lang="en-GB" sz="1900"/>
          </a:p>
        </p:txBody>
      </p:sp>
    </p:spTree>
    <p:extLst>
      <p:ext uri="{BB962C8B-B14F-4D97-AF65-F5344CB8AC3E}">
        <p14:creationId xmlns:p14="http://schemas.microsoft.com/office/powerpoint/2010/main" val="11158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842D07-F2D7-4C6B-8A10-AFD4E1863FF1}"/>
              </a:ext>
            </a:extLst>
          </p:cNvPr>
          <p:cNvSpPr>
            <a:spLocks noGrp="1"/>
          </p:cNvSpPr>
          <p:nvPr>
            <p:ph type="title"/>
          </p:nvPr>
        </p:nvSpPr>
        <p:spPr/>
        <p:txBody>
          <a:bodyPr/>
          <a:lstStyle/>
          <a:p>
            <a:r>
              <a:rPr lang="en-GB" dirty="0"/>
              <a:t>Gender stereotypes in relationships</a:t>
            </a:r>
          </a:p>
        </p:txBody>
      </p:sp>
      <p:sp>
        <p:nvSpPr>
          <p:cNvPr id="5" name="Content Placeholder 4">
            <a:extLst>
              <a:ext uri="{FF2B5EF4-FFF2-40B4-BE49-F238E27FC236}">
                <a16:creationId xmlns:a16="http://schemas.microsoft.com/office/drawing/2014/main" id="{F5A939B6-1953-44D1-96ED-AB2B4AAF453C}"/>
              </a:ext>
            </a:extLst>
          </p:cNvPr>
          <p:cNvSpPr>
            <a:spLocks noGrp="1"/>
          </p:cNvSpPr>
          <p:nvPr>
            <p:ph idx="1"/>
          </p:nvPr>
        </p:nvSpPr>
        <p:spPr>
          <a:xfrm>
            <a:off x="838200" y="1825625"/>
            <a:ext cx="8173825" cy="4351338"/>
          </a:xfrm>
        </p:spPr>
        <p:txBody>
          <a:bodyPr/>
          <a:lstStyle/>
          <a:p>
            <a:pPr marL="0" indent="0">
              <a:buNone/>
            </a:pPr>
            <a:r>
              <a:rPr lang="en-GB" dirty="0"/>
              <a:t>How have Finn and Zara benefitted from talking to each other about how they feel?</a:t>
            </a:r>
          </a:p>
        </p:txBody>
      </p:sp>
      <p:sp>
        <p:nvSpPr>
          <p:cNvPr id="3" name="Slide Number Placeholder 2">
            <a:extLst>
              <a:ext uri="{FF2B5EF4-FFF2-40B4-BE49-F238E27FC236}">
                <a16:creationId xmlns:a16="http://schemas.microsoft.com/office/drawing/2014/main" id="{D12D6D7F-7371-4AF0-A0A0-DB80F76E97C9}"/>
              </a:ext>
            </a:extLst>
          </p:cNvPr>
          <p:cNvSpPr>
            <a:spLocks noGrp="1"/>
          </p:cNvSpPr>
          <p:nvPr>
            <p:ph type="sldNum" sz="quarter" idx="12"/>
          </p:nvPr>
        </p:nvSpPr>
        <p:spPr/>
        <p:txBody>
          <a:bodyPr/>
          <a:lstStyle/>
          <a:p>
            <a:fld id="{9A204BD2-ADAC-4DD9-87BA-ED0225123CB0}" type="slidenum">
              <a:rPr lang="en-GB" smtClean="0"/>
              <a:pPr/>
              <a:t>8</a:t>
            </a:fld>
            <a:endParaRPr lang="en-GB" dirty="0"/>
          </a:p>
        </p:txBody>
      </p:sp>
      <p:sp>
        <p:nvSpPr>
          <p:cNvPr id="8" name="TextBox 7">
            <a:extLst>
              <a:ext uri="{FF2B5EF4-FFF2-40B4-BE49-F238E27FC236}">
                <a16:creationId xmlns:a16="http://schemas.microsoft.com/office/drawing/2014/main" id="{522C7FCF-152E-4D5E-87A3-B0F4E83321D9}"/>
              </a:ext>
            </a:extLst>
          </p:cNvPr>
          <p:cNvSpPr txBox="1"/>
          <p:nvPr/>
        </p:nvSpPr>
        <p:spPr>
          <a:xfrm>
            <a:off x="10085253" y="3202535"/>
            <a:ext cx="1191705" cy="400110"/>
          </a:xfrm>
          <a:prstGeom prst="rect">
            <a:avLst/>
          </a:prstGeom>
          <a:noFill/>
        </p:spPr>
        <p:txBody>
          <a:bodyPr wrap="square" rtlCol="0">
            <a:spAutoFit/>
          </a:bodyPr>
          <a:lstStyle/>
          <a:p>
            <a:pPr algn="ctr"/>
            <a:r>
              <a:rPr lang="en-GB" sz="2000" i="1" dirty="0">
                <a:latin typeface="Open Sans" pitchFamily="2" charset="0"/>
                <a:ea typeface="Open Sans" pitchFamily="2" charset="0"/>
                <a:cs typeface="Open Sans" pitchFamily="2" charset="0"/>
              </a:rPr>
              <a:t>Finn</a:t>
            </a:r>
          </a:p>
        </p:txBody>
      </p:sp>
      <p:sp>
        <p:nvSpPr>
          <p:cNvPr id="9" name="TextBox 8">
            <a:extLst>
              <a:ext uri="{FF2B5EF4-FFF2-40B4-BE49-F238E27FC236}">
                <a16:creationId xmlns:a16="http://schemas.microsoft.com/office/drawing/2014/main" id="{2726C300-A009-4331-9AB4-4AB39BD26C30}"/>
              </a:ext>
            </a:extLst>
          </p:cNvPr>
          <p:cNvSpPr txBox="1"/>
          <p:nvPr/>
        </p:nvSpPr>
        <p:spPr>
          <a:xfrm>
            <a:off x="10085253" y="5249894"/>
            <a:ext cx="1191705" cy="400110"/>
          </a:xfrm>
          <a:prstGeom prst="rect">
            <a:avLst/>
          </a:prstGeom>
          <a:noFill/>
        </p:spPr>
        <p:txBody>
          <a:bodyPr wrap="square" rtlCol="0">
            <a:spAutoFit/>
          </a:bodyPr>
          <a:lstStyle/>
          <a:p>
            <a:pPr algn="ctr"/>
            <a:r>
              <a:rPr lang="en-GB" sz="2000" i="1" dirty="0">
                <a:latin typeface="Open Sans" pitchFamily="2" charset="0"/>
                <a:ea typeface="Open Sans" pitchFamily="2" charset="0"/>
                <a:cs typeface="Open Sans" pitchFamily="2" charset="0"/>
              </a:rPr>
              <a:t>Zara</a:t>
            </a:r>
          </a:p>
        </p:txBody>
      </p:sp>
      <p:pic>
        <p:nvPicPr>
          <p:cNvPr id="10" name="Picture 9">
            <a:extLst>
              <a:ext uri="{FF2B5EF4-FFF2-40B4-BE49-F238E27FC236}">
                <a16:creationId xmlns:a16="http://schemas.microsoft.com/office/drawing/2014/main" id="{D5AB0819-5CBA-433A-B58B-03F083081F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9929" y="1600184"/>
            <a:ext cx="1602351" cy="1602351"/>
          </a:xfrm>
          <a:prstGeom prst="rect">
            <a:avLst/>
          </a:prstGeom>
        </p:spPr>
      </p:pic>
      <p:pic>
        <p:nvPicPr>
          <p:cNvPr id="11" name="Picture 10">
            <a:extLst>
              <a:ext uri="{FF2B5EF4-FFF2-40B4-BE49-F238E27FC236}">
                <a16:creationId xmlns:a16="http://schemas.microsoft.com/office/drawing/2014/main" id="{35848A43-A9FD-4D7A-B340-E5C84E29D1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79931" y="3602645"/>
            <a:ext cx="1602351" cy="1602351"/>
          </a:xfrm>
          <a:prstGeom prst="rect">
            <a:avLst/>
          </a:prstGeom>
        </p:spPr>
      </p:pic>
    </p:spTree>
    <p:extLst>
      <p:ext uri="{BB962C8B-B14F-4D97-AF65-F5344CB8AC3E}">
        <p14:creationId xmlns:p14="http://schemas.microsoft.com/office/powerpoint/2010/main" val="3862568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AAB3-32DC-4D74-A5EB-41EE4885F3FC}"/>
              </a:ext>
            </a:extLst>
          </p:cNvPr>
          <p:cNvSpPr>
            <a:spLocks noGrp="1"/>
          </p:cNvSpPr>
          <p:nvPr>
            <p:ph type="title"/>
          </p:nvPr>
        </p:nvSpPr>
        <p:spPr/>
        <p:txBody>
          <a:bodyPr/>
          <a:lstStyle/>
          <a:p>
            <a:r>
              <a:rPr lang="en-GB" dirty="0"/>
              <a:t>Challenging gender stereotypes</a:t>
            </a:r>
          </a:p>
        </p:txBody>
      </p:sp>
      <p:sp>
        <p:nvSpPr>
          <p:cNvPr id="3" name="Content Placeholder 2">
            <a:extLst>
              <a:ext uri="{FF2B5EF4-FFF2-40B4-BE49-F238E27FC236}">
                <a16:creationId xmlns:a16="http://schemas.microsoft.com/office/drawing/2014/main" id="{9DCF4994-1981-4437-A7B7-FB11AFEA16C6}"/>
              </a:ext>
            </a:extLst>
          </p:cNvPr>
          <p:cNvSpPr>
            <a:spLocks noGrp="1"/>
          </p:cNvSpPr>
          <p:nvPr>
            <p:ph idx="1"/>
          </p:nvPr>
        </p:nvSpPr>
        <p:spPr/>
        <p:txBody>
          <a:bodyPr/>
          <a:lstStyle/>
          <a:p>
            <a:pPr marL="0" indent="0">
              <a:buNone/>
            </a:pPr>
            <a:r>
              <a:rPr lang="en-GB" dirty="0"/>
              <a:t>It can be difficult to challenge gender stereotypes for a number of reasons:</a:t>
            </a:r>
          </a:p>
          <a:p>
            <a:r>
              <a:rPr lang="en-GB" dirty="0"/>
              <a:t>Continually seeing and hearing messages that tell people to think and act that way (these might be at home, at school, online or on TV)</a:t>
            </a:r>
          </a:p>
          <a:p>
            <a:r>
              <a:rPr lang="en-GB" dirty="0"/>
              <a:t>People feeling (or knowing) that they’ll be teased or bullied for going against them</a:t>
            </a:r>
          </a:p>
          <a:p>
            <a:r>
              <a:rPr lang="en-GB" dirty="0"/>
              <a:t>People thinking that everyone else buys into or believes them</a:t>
            </a:r>
          </a:p>
        </p:txBody>
      </p:sp>
      <p:sp>
        <p:nvSpPr>
          <p:cNvPr id="4" name="Slide Number Placeholder 3">
            <a:extLst>
              <a:ext uri="{FF2B5EF4-FFF2-40B4-BE49-F238E27FC236}">
                <a16:creationId xmlns:a16="http://schemas.microsoft.com/office/drawing/2014/main" id="{62E27A50-3BF6-4518-BF3D-4001BBD857A4}"/>
              </a:ext>
            </a:extLst>
          </p:cNvPr>
          <p:cNvSpPr>
            <a:spLocks noGrp="1"/>
          </p:cNvSpPr>
          <p:nvPr>
            <p:ph type="sldNum" sz="quarter" idx="12"/>
          </p:nvPr>
        </p:nvSpPr>
        <p:spPr/>
        <p:txBody>
          <a:bodyPr/>
          <a:lstStyle/>
          <a:p>
            <a:fld id="{9A204BD2-ADAC-4DD9-87BA-ED0225123CB0}" type="slidenum">
              <a:rPr lang="en-GB" smtClean="0"/>
              <a:pPr/>
              <a:t>9</a:t>
            </a:fld>
            <a:endParaRPr lang="en-GB" dirty="0"/>
          </a:p>
        </p:txBody>
      </p:sp>
    </p:spTree>
    <p:extLst>
      <p:ext uri="{BB962C8B-B14F-4D97-AF65-F5344CB8AC3E}">
        <p14:creationId xmlns:p14="http://schemas.microsoft.com/office/powerpoint/2010/main" val="25436158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10.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3.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4.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5.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6.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7.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8.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9.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values" id="{1471CD70-2B8C-4447-B2B2-8C41647C0875}" vid="{BDF7B175-53D1-48E5-BD89-364557C47E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327ca096-cb7a-4318-8957-25485b441199" origin="userSelected">
  <element uid="c4fe7354-9cb4-47ef-8d56-184d2184c452" value=""/>
  <element uid="58a3127c-c8d2-4d27-8003-77d300e631d1" value=""/>
  <element uid="c3ef2759-02b7-4f34-b996-0fb97d66ca1d" value=""/>
</sisl>
</file>

<file path=customXml/itemProps1.xml><?xml version="1.0" encoding="utf-8"?>
<ds:datastoreItem xmlns:ds="http://schemas.openxmlformats.org/officeDocument/2006/customXml" ds:itemID="{E61D6412-2ED3-4685-990F-E973AB0EE4B9}">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0</TotalTime>
  <Words>558</Words>
  <Application>Microsoft Office PowerPoint</Application>
  <PresentationFormat>Widescreen</PresentationFormat>
  <Paragraphs>81</Paragraphs>
  <Slides>13</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Open Sans</vt:lpstr>
      <vt:lpstr>Office Theme</vt:lpstr>
      <vt:lpstr>Gender stereotypes</vt:lpstr>
      <vt:lpstr>Learning objectives and outcomes</vt:lpstr>
      <vt:lpstr>Ground rules</vt:lpstr>
      <vt:lpstr>Gender expectations</vt:lpstr>
      <vt:lpstr>Harms of gender stereotypes</vt:lpstr>
      <vt:lpstr>How can gender stereotypes harm relationships?  </vt:lpstr>
      <vt:lpstr>Gender stereotypes in relationships</vt:lpstr>
      <vt:lpstr>Gender stereotypes in relationships</vt:lpstr>
      <vt:lpstr>Challenging gender stereotypes</vt:lpstr>
      <vt:lpstr>What could help people to challenge gender stereotypes in themselves or others?</vt:lpstr>
      <vt:lpstr>What can help people to challenge gender stereotypes?</vt:lpstr>
      <vt:lpstr>Responding to gender stereotypes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CSEA Education Team</dc:creator>
  <cp:keywords>OFFICIAL</cp:keywords>
  <cp:lastModifiedBy>Beca Fflur</cp:lastModifiedBy>
  <cp:revision>32</cp:revision>
  <dcterms:created xsi:type="dcterms:W3CDTF">2022-05-20T13:25:45Z</dcterms:created>
  <dcterms:modified xsi:type="dcterms:W3CDTF">2022-07-12T14:19:46Z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25f7aef5-d5c3-42cd-a9f4-cfe52df66d7a</vt:lpwstr>
  </property>
  <property fmtid="{D5CDD505-2E9C-101B-9397-08002B2CF9AE}" pid="3" name="bjClsUserRVM">
    <vt:lpwstr>[]</vt:lpwstr>
  </property>
  <property fmtid="{D5CDD505-2E9C-101B-9397-08002B2CF9AE}" pid="4" name="bjSaver">
    <vt:lpwstr>5ecPjGj5YM2zInr5oweeBG1dIiPMgBXU</vt:lpwstr>
  </property>
  <property fmtid="{D5CDD505-2E9C-101B-9397-08002B2CF9AE}" pid="5" name="bjDocumentLabelXML">
    <vt:lpwstr>&lt;?xml version="1.0" encoding="us-ascii"?&gt;&lt;sisl xmlns:xsi="http://www.w3.org/2001/XMLSchema-instance" xmlns:xsd="http://www.w3.org/2001/XMLSchema" sislVersion="0" policy="327ca096-cb7a-4318-8957-25485b441199" origin="userSelected" xmlns="http://www.boldonj</vt:lpwstr>
  </property>
  <property fmtid="{D5CDD505-2E9C-101B-9397-08002B2CF9AE}" pid="6" name="bjDocumentLabelXML-0">
    <vt:lpwstr>ames.com/2008/01/sie/internal/label"&gt;&lt;element uid="c4fe7354-9cb4-47ef-8d56-184d2184c452" value="" /&gt;&lt;element uid="58a3127c-c8d2-4d27-8003-77d300e631d1" value="" /&gt;&lt;element uid="c3ef2759-02b7-4f34-b996-0fb97d66ca1d" value="" /&gt;&lt;/sisl&gt;</vt:lpwstr>
  </property>
  <property fmtid="{D5CDD505-2E9C-101B-9397-08002B2CF9AE}" pid="7" name="bjDocumentSecurityLabel">
    <vt:lpwstr>OFFICIAL -- 0069e81c-f500-41df-8241-a393c2260c3a</vt:lpwstr>
  </property>
  <property fmtid="{D5CDD505-2E9C-101B-9397-08002B2CF9AE}" pid="8" name="N-Classification-ID">
    <vt:lpwstr>69317c31-0511-4d66-a8ed-77db756f4747 </vt:lpwstr>
  </property>
  <property fmtid="{D5CDD505-2E9C-101B-9397-08002B2CF9AE}" pid="9" name="N-Classification">
    <vt:lpwstr>OFFICIAL</vt:lpwstr>
  </property>
  <property fmtid="{D5CDD505-2E9C-101B-9397-08002B2CF9AE}" pid="10" name="N-BO-ID">
    <vt:lpwstr>0069e81c-f500-41df-8241-a393c2260c3a</vt:lpwstr>
  </property>
</Properties>
</file>