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2"/>
  </p:sldMasterIdLst>
  <p:notesMasterIdLst>
    <p:notesMasterId r:id="rId22"/>
  </p:notesMasterIdLst>
  <p:handoutMasterIdLst>
    <p:handoutMasterId r:id="rId23"/>
  </p:handoutMasterIdLst>
  <p:sldIdLst>
    <p:sldId id="256" r:id="rId3"/>
    <p:sldId id="257" r:id="rId4"/>
    <p:sldId id="261" r:id="rId5"/>
    <p:sldId id="264" r:id="rId6"/>
    <p:sldId id="262" r:id="rId7"/>
    <p:sldId id="263" r:id="rId8"/>
    <p:sldId id="265" r:id="rId9"/>
    <p:sldId id="266" r:id="rId10"/>
    <p:sldId id="267" r:id="rId11"/>
    <p:sldId id="268" r:id="rId12"/>
    <p:sldId id="269" r:id="rId13"/>
    <p:sldId id="270" r:id="rId14"/>
    <p:sldId id="271" r:id="rId15"/>
    <p:sldId id="272" r:id="rId16"/>
    <p:sldId id="273" r:id="rId17"/>
    <p:sldId id="274" r:id="rId18"/>
    <p:sldId id="275" r:id="rId19"/>
    <p:sldId id="277" r:id="rId20"/>
    <p:sldId id="276"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65EDB"/>
    <a:srgbClr val="9AD7C8"/>
    <a:srgbClr val="ECDF3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40" d="100"/>
          <a:sy n="40" d="100"/>
        </p:scale>
        <p:origin x="48" y="64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D221097-F6C3-492A-805E-970F936D6F34}" type="datetimeFigureOut">
              <a:rPr lang="en-GB" smtClean="0"/>
              <a:t>06/07/2022</a:t>
            </a:fld>
            <a:endParaRPr lang="en-GB"/>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4091457-84D4-444E-8C59-0DD5786341CA}" type="slidenum">
              <a:rPr lang="en-GB" smtClean="0"/>
              <a:t>‹#›</a:t>
            </a:fld>
            <a:endParaRPr lang="en-GB"/>
          </a:p>
        </p:txBody>
      </p:sp>
    </p:spTree>
    <p:extLst>
      <p:ext uri="{BB962C8B-B14F-4D97-AF65-F5344CB8AC3E}">
        <p14:creationId xmlns:p14="http://schemas.microsoft.com/office/powerpoint/2010/main" val="847244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9FE9BF6-07C0-4C9A-A5C0-7E1831EE2ABA}" type="datetimeFigureOut">
              <a:rPr lang="en-GB" smtClean="0"/>
              <a:t>06/07/2022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35CD975-8F0E-472F-B042-D359DB649879}" type="slidenum">
              <a:rPr lang="en-GB" smtClean="0"/>
              <a:t>‹#›</a:t>
            </a:fld>
            <a:endParaRPr lang="en-GB"/>
          </a:p>
        </p:txBody>
      </p:sp>
    </p:spTree>
    <p:extLst>
      <p:ext uri="{BB962C8B-B14F-4D97-AF65-F5344CB8AC3E}">
        <p14:creationId xmlns:p14="http://schemas.microsoft.com/office/powerpoint/2010/main" val="463389982"/>
      </p:ext>
    </p:extLst>
  </p:cSld>
  <p:clrMap bg1="lt1" tx1="dk1" bg2="lt2" tx2="dk2" accent1="accent1" accent2="accent2" accent3="accent3" accent4="accent4" accent5="accent5" accent6="accent6" hlink="hlink" folHlink="folHlink"/>
  <p:hf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35CD975-8F0E-472F-B042-D359DB649879}" type="slidenum">
              <a:rPr lang="en-GB" smtClean="0"/>
              <a:t>1</a:t>
            </a:fld>
            <a:endParaRPr lang="en-GB"/>
          </a:p>
        </p:txBody>
      </p:sp>
    </p:spTree>
    <p:extLst>
      <p:ext uri="{BB962C8B-B14F-4D97-AF65-F5344CB8AC3E}">
        <p14:creationId xmlns:p14="http://schemas.microsoft.com/office/powerpoint/2010/main" val="30461294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35CD975-8F0E-472F-B042-D359DB649879}" type="slidenum">
              <a:rPr lang="en-GB" smtClean="0"/>
              <a:t>10</a:t>
            </a:fld>
            <a:endParaRPr lang="en-GB"/>
          </a:p>
        </p:txBody>
      </p:sp>
    </p:spTree>
    <p:extLst>
      <p:ext uri="{BB962C8B-B14F-4D97-AF65-F5344CB8AC3E}">
        <p14:creationId xmlns:p14="http://schemas.microsoft.com/office/powerpoint/2010/main" val="19108368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35CD975-8F0E-472F-B042-D359DB649879}" type="slidenum">
              <a:rPr lang="en-GB" smtClean="0"/>
              <a:t>11</a:t>
            </a:fld>
            <a:endParaRPr lang="en-GB"/>
          </a:p>
        </p:txBody>
      </p:sp>
    </p:spTree>
    <p:extLst>
      <p:ext uri="{BB962C8B-B14F-4D97-AF65-F5344CB8AC3E}">
        <p14:creationId xmlns:p14="http://schemas.microsoft.com/office/powerpoint/2010/main" val="34675247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35CD975-8F0E-472F-B042-D359DB649879}" type="slidenum">
              <a:rPr lang="en-GB" smtClean="0"/>
              <a:t>12</a:t>
            </a:fld>
            <a:endParaRPr lang="en-GB"/>
          </a:p>
        </p:txBody>
      </p:sp>
    </p:spTree>
    <p:extLst>
      <p:ext uri="{BB962C8B-B14F-4D97-AF65-F5344CB8AC3E}">
        <p14:creationId xmlns:p14="http://schemas.microsoft.com/office/powerpoint/2010/main" val="25921119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35CD975-8F0E-472F-B042-D359DB649879}" type="slidenum">
              <a:rPr lang="en-GB" smtClean="0"/>
              <a:t>13</a:t>
            </a:fld>
            <a:endParaRPr lang="en-GB"/>
          </a:p>
        </p:txBody>
      </p:sp>
    </p:spTree>
    <p:extLst>
      <p:ext uri="{BB962C8B-B14F-4D97-AF65-F5344CB8AC3E}">
        <p14:creationId xmlns:p14="http://schemas.microsoft.com/office/powerpoint/2010/main" val="12636884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35CD975-8F0E-472F-B042-D359DB649879}" type="slidenum">
              <a:rPr lang="en-GB" smtClean="0"/>
              <a:t>14</a:t>
            </a:fld>
            <a:endParaRPr lang="en-GB"/>
          </a:p>
        </p:txBody>
      </p:sp>
    </p:spTree>
    <p:extLst>
      <p:ext uri="{BB962C8B-B14F-4D97-AF65-F5344CB8AC3E}">
        <p14:creationId xmlns:p14="http://schemas.microsoft.com/office/powerpoint/2010/main" val="10650618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35CD975-8F0E-472F-B042-D359DB649879}" type="slidenum">
              <a:rPr lang="en-GB" smtClean="0"/>
              <a:t>15</a:t>
            </a:fld>
            <a:endParaRPr lang="en-GB"/>
          </a:p>
        </p:txBody>
      </p:sp>
    </p:spTree>
    <p:extLst>
      <p:ext uri="{BB962C8B-B14F-4D97-AF65-F5344CB8AC3E}">
        <p14:creationId xmlns:p14="http://schemas.microsoft.com/office/powerpoint/2010/main" val="42809499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35CD975-8F0E-472F-B042-D359DB649879}" type="slidenum">
              <a:rPr lang="en-GB" smtClean="0"/>
              <a:t>16</a:t>
            </a:fld>
            <a:endParaRPr lang="en-GB"/>
          </a:p>
        </p:txBody>
      </p:sp>
    </p:spTree>
    <p:extLst>
      <p:ext uri="{BB962C8B-B14F-4D97-AF65-F5344CB8AC3E}">
        <p14:creationId xmlns:p14="http://schemas.microsoft.com/office/powerpoint/2010/main" val="428436869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35CD975-8F0E-472F-B042-D359DB649879}" type="slidenum">
              <a:rPr lang="en-GB" smtClean="0"/>
              <a:t>17</a:t>
            </a:fld>
            <a:endParaRPr lang="en-GB"/>
          </a:p>
        </p:txBody>
      </p:sp>
    </p:spTree>
    <p:extLst>
      <p:ext uri="{BB962C8B-B14F-4D97-AF65-F5344CB8AC3E}">
        <p14:creationId xmlns:p14="http://schemas.microsoft.com/office/powerpoint/2010/main" val="402180308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35CD975-8F0E-472F-B042-D359DB649879}" type="slidenum">
              <a:rPr lang="en-GB" smtClean="0"/>
              <a:t>18</a:t>
            </a:fld>
            <a:endParaRPr lang="en-GB"/>
          </a:p>
        </p:txBody>
      </p:sp>
    </p:spTree>
    <p:extLst>
      <p:ext uri="{BB962C8B-B14F-4D97-AF65-F5344CB8AC3E}">
        <p14:creationId xmlns:p14="http://schemas.microsoft.com/office/powerpoint/2010/main" val="100518934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35CD975-8F0E-472F-B042-D359DB649879}" type="slidenum">
              <a:rPr lang="en-GB" smtClean="0"/>
              <a:t>19</a:t>
            </a:fld>
            <a:endParaRPr lang="en-GB"/>
          </a:p>
        </p:txBody>
      </p:sp>
    </p:spTree>
    <p:extLst>
      <p:ext uri="{BB962C8B-B14F-4D97-AF65-F5344CB8AC3E}">
        <p14:creationId xmlns:p14="http://schemas.microsoft.com/office/powerpoint/2010/main" val="37238012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35CD975-8F0E-472F-B042-D359DB649879}" type="slidenum">
              <a:rPr lang="en-GB" smtClean="0"/>
              <a:t>2</a:t>
            </a:fld>
            <a:endParaRPr lang="en-GB"/>
          </a:p>
        </p:txBody>
      </p:sp>
    </p:spTree>
    <p:extLst>
      <p:ext uri="{BB962C8B-B14F-4D97-AF65-F5344CB8AC3E}">
        <p14:creationId xmlns:p14="http://schemas.microsoft.com/office/powerpoint/2010/main" val="30375177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35CD975-8F0E-472F-B042-D359DB649879}" type="slidenum">
              <a:rPr lang="en-GB" smtClean="0"/>
              <a:t>3</a:t>
            </a:fld>
            <a:endParaRPr lang="en-GB"/>
          </a:p>
        </p:txBody>
      </p:sp>
    </p:spTree>
    <p:extLst>
      <p:ext uri="{BB962C8B-B14F-4D97-AF65-F5344CB8AC3E}">
        <p14:creationId xmlns:p14="http://schemas.microsoft.com/office/powerpoint/2010/main" val="29386847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35CD975-8F0E-472F-B042-D359DB649879}" type="slidenum">
              <a:rPr lang="en-GB" smtClean="0"/>
              <a:t>4</a:t>
            </a:fld>
            <a:endParaRPr lang="en-GB"/>
          </a:p>
        </p:txBody>
      </p:sp>
    </p:spTree>
    <p:extLst>
      <p:ext uri="{BB962C8B-B14F-4D97-AF65-F5344CB8AC3E}">
        <p14:creationId xmlns:p14="http://schemas.microsoft.com/office/powerpoint/2010/main" val="30086057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35CD975-8F0E-472F-B042-D359DB649879}" type="slidenum">
              <a:rPr lang="en-GB" smtClean="0"/>
              <a:t>5</a:t>
            </a:fld>
            <a:endParaRPr lang="en-GB"/>
          </a:p>
        </p:txBody>
      </p:sp>
    </p:spTree>
    <p:extLst>
      <p:ext uri="{BB962C8B-B14F-4D97-AF65-F5344CB8AC3E}">
        <p14:creationId xmlns:p14="http://schemas.microsoft.com/office/powerpoint/2010/main" val="41759876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35CD975-8F0E-472F-B042-D359DB649879}" type="slidenum">
              <a:rPr lang="en-GB" smtClean="0"/>
              <a:t>6</a:t>
            </a:fld>
            <a:endParaRPr lang="en-GB"/>
          </a:p>
        </p:txBody>
      </p:sp>
    </p:spTree>
    <p:extLst>
      <p:ext uri="{BB962C8B-B14F-4D97-AF65-F5344CB8AC3E}">
        <p14:creationId xmlns:p14="http://schemas.microsoft.com/office/powerpoint/2010/main" val="17492876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35CD975-8F0E-472F-B042-D359DB649879}" type="slidenum">
              <a:rPr lang="en-GB" smtClean="0"/>
              <a:t>7</a:t>
            </a:fld>
            <a:endParaRPr lang="en-GB"/>
          </a:p>
        </p:txBody>
      </p:sp>
    </p:spTree>
    <p:extLst>
      <p:ext uri="{BB962C8B-B14F-4D97-AF65-F5344CB8AC3E}">
        <p14:creationId xmlns:p14="http://schemas.microsoft.com/office/powerpoint/2010/main" val="42437504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35CD975-8F0E-472F-B042-D359DB649879}" type="slidenum">
              <a:rPr lang="en-GB" smtClean="0"/>
              <a:t>8</a:t>
            </a:fld>
            <a:endParaRPr lang="en-GB"/>
          </a:p>
        </p:txBody>
      </p:sp>
    </p:spTree>
    <p:extLst>
      <p:ext uri="{BB962C8B-B14F-4D97-AF65-F5344CB8AC3E}">
        <p14:creationId xmlns:p14="http://schemas.microsoft.com/office/powerpoint/2010/main" val="10081733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35CD975-8F0E-472F-B042-D359DB649879}" type="slidenum">
              <a:rPr lang="en-GB" smtClean="0"/>
              <a:t>9</a:t>
            </a:fld>
            <a:endParaRPr lang="en-GB"/>
          </a:p>
        </p:txBody>
      </p:sp>
    </p:spTree>
    <p:extLst>
      <p:ext uri="{BB962C8B-B14F-4D97-AF65-F5344CB8AC3E}">
        <p14:creationId xmlns:p14="http://schemas.microsoft.com/office/powerpoint/2010/main" val="3703636603"/>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Master" Target="../slideMasters/slideMaster1.xml"/><Relationship Id="rId7" Type="http://schemas.openxmlformats.org/officeDocument/2006/relationships/image" Target="../media/image3.pn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2.png"/><Relationship Id="rId5" Type="http://schemas.microsoft.com/office/2007/relationships/hdphoto" Target="../media/hdphoto1.wdp"/><Relationship Id="rId4"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Master" Target="../slideMasters/slideMaster1.xml"/><Relationship Id="rId7" Type="http://schemas.openxmlformats.org/officeDocument/2006/relationships/image" Target="../media/image3.png"/><Relationship Id="rId2" Type="http://schemas.openxmlformats.org/officeDocument/2006/relationships/tags" Target="../tags/tag4.xml"/><Relationship Id="rId1" Type="http://schemas.openxmlformats.org/officeDocument/2006/relationships/tags" Target="../tags/tag3.xml"/><Relationship Id="rId6" Type="http://schemas.openxmlformats.org/officeDocument/2006/relationships/image" Target="../media/image2.png"/><Relationship Id="rId5" Type="http://schemas.microsoft.com/office/2007/relationships/hdphoto" Target="../media/hdphoto2.wdp"/><Relationship Id="rId4"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6.xml"/><Relationship Id="rId1" Type="http://schemas.openxmlformats.org/officeDocument/2006/relationships/tags" Target="../tags/tag5.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8.png"/><Relationship Id="rId7"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sv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 Year 8">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47996AF5-CB38-40C1-B7C8-5C75B96992DE}"/>
              </a:ext>
            </a:extLst>
          </p:cNvPr>
          <p:cNvPicPr>
            <a:picLocks noChangeAspect="1"/>
          </p:cNvPicPr>
          <p:nvPr userDrawn="1"/>
        </p:nvPicPr>
        <p:blipFill>
          <a:blip r:embed="rId4">
            <a:extLst>
              <a:ext uri="{BEBA8EAE-BF5A-486C-A8C5-ECC9F3942E4B}">
                <a14:imgProps xmlns:a14="http://schemas.microsoft.com/office/drawing/2010/main">
                  <a14:imgLayer r:embed="rId5">
                    <a14:imgEffect>
                      <a14:brightnessContrast contrast="-25000"/>
                    </a14:imgEffect>
                  </a14:imgLayer>
                </a14:imgProps>
              </a:ext>
              <a:ext uri="{28A0092B-C50C-407E-A947-70E740481C1C}">
                <a14:useLocalDpi xmlns:a14="http://schemas.microsoft.com/office/drawing/2010/main" val="0"/>
              </a:ext>
            </a:extLst>
          </a:blip>
          <a:stretch>
            <a:fillRect/>
          </a:stretch>
        </p:blipFill>
        <p:spPr>
          <a:xfrm>
            <a:off x="1" y="0"/>
            <a:ext cx="12191998" cy="6857999"/>
          </a:xfrm>
          <a:prstGeom prst="rect">
            <a:avLst/>
          </a:prstGeom>
        </p:spPr>
      </p:pic>
      <p:sp>
        <p:nvSpPr>
          <p:cNvPr id="2" name="Title 1">
            <a:extLst>
              <a:ext uri="{FF2B5EF4-FFF2-40B4-BE49-F238E27FC236}">
                <a16:creationId xmlns:a16="http://schemas.microsoft.com/office/drawing/2014/main" id="{C476AE02-D1D1-4D89-9C63-306C193C1DC0}"/>
              </a:ext>
            </a:extLst>
          </p:cNvPr>
          <p:cNvSpPr>
            <a:spLocks noGrp="1"/>
          </p:cNvSpPr>
          <p:nvPr>
            <p:ph type="ctrTitle"/>
          </p:nvPr>
        </p:nvSpPr>
        <p:spPr>
          <a:xfrm>
            <a:off x="838200" y="2941736"/>
            <a:ext cx="9144000" cy="2387600"/>
          </a:xfrm>
        </p:spPr>
        <p:txBody>
          <a:bodyPr anchor="b">
            <a:normAutofit/>
          </a:bodyPr>
          <a:lstStyle>
            <a:lvl1pPr algn="l">
              <a:defRPr sz="6600" b="1">
                <a:solidFill>
                  <a:schemeClr val="bg1"/>
                </a:solidFill>
                <a:latin typeface="Open Sans" pitchFamily="2" charset="0"/>
                <a:ea typeface="Open Sans" pitchFamily="2" charset="0"/>
                <a:cs typeface="Open Sans" pitchFamily="2" charset="0"/>
              </a:defRPr>
            </a:lvl1pPr>
          </a:lstStyle>
          <a:p>
            <a:r>
              <a:rPr lang="en-US"/>
              <a:t>Click to edit Master title style</a:t>
            </a:r>
            <a:endParaRPr lang="en-GB" dirty="0"/>
          </a:p>
        </p:txBody>
      </p:sp>
      <p:sp>
        <p:nvSpPr>
          <p:cNvPr id="4" name="Date Placeholder 3">
            <a:extLst>
              <a:ext uri="{FF2B5EF4-FFF2-40B4-BE49-F238E27FC236}">
                <a16:creationId xmlns:a16="http://schemas.microsoft.com/office/drawing/2014/main" id="{DA6F0304-F906-40D7-8634-46A14D02A827}"/>
              </a:ext>
            </a:extLst>
          </p:cNvPr>
          <p:cNvSpPr>
            <a:spLocks noGrp="1"/>
          </p:cNvSpPr>
          <p:nvPr>
            <p:ph type="dt" sz="half" idx="10"/>
          </p:nvPr>
        </p:nvSpPr>
        <p:spPr/>
        <p:txBody>
          <a:bodyPr/>
          <a:lstStyle/>
          <a:p>
            <a:fld id="{195A001C-18A5-45B3-B34A-F391E05BF072}" type="datetime1">
              <a:rPr lang="en-GB" smtClean="0"/>
              <a:t>06/07/2022</a:t>
            </a:fld>
            <a:endParaRPr lang="en-GB"/>
          </a:p>
        </p:txBody>
      </p:sp>
      <p:sp>
        <p:nvSpPr>
          <p:cNvPr id="5" name="Footer Placeholder 4">
            <a:extLst>
              <a:ext uri="{FF2B5EF4-FFF2-40B4-BE49-F238E27FC236}">
                <a16:creationId xmlns:a16="http://schemas.microsoft.com/office/drawing/2014/main" id="{E51C1322-6101-4D82-9DB3-EB584B58EC22}"/>
              </a:ext>
            </a:extLst>
          </p:cNvPr>
          <p:cNvSpPr>
            <a:spLocks noGrp="1"/>
          </p:cNvSpPr>
          <p:nvPr>
            <p:ph type="ftr" sz="quarter" idx="11"/>
          </p:nvPr>
        </p:nvSpPr>
        <p:spPr/>
        <p:txBody>
          <a:bodyPr/>
          <a:lstStyle/>
          <a:p>
            <a:endParaRPr lang="en-GB"/>
          </a:p>
        </p:txBody>
      </p:sp>
      <p:pic>
        <p:nvPicPr>
          <p:cNvPr id="7" name="Picture 6">
            <a:extLst>
              <a:ext uri="{FF2B5EF4-FFF2-40B4-BE49-F238E27FC236}">
                <a16:creationId xmlns:a16="http://schemas.microsoft.com/office/drawing/2014/main" id="{775EA754-7E01-412F-80F3-B59652597489}"/>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0522670" y="5617930"/>
            <a:ext cx="1662260" cy="920982"/>
          </a:xfrm>
          <a:prstGeom prst="rect">
            <a:avLst/>
          </a:prstGeom>
        </p:spPr>
      </p:pic>
      <p:pic>
        <p:nvPicPr>
          <p:cNvPr id="11" name="Picture 10">
            <a:extLst>
              <a:ext uri="{FF2B5EF4-FFF2-40B4-BE49-F238E27FC236}">
                <a16:creationId xmlns:a16="http://schemas.microsoft.com/office/drawing/2014/main" id="{0A881C15-3F9C-46A1-B790-5E477A9C10B5}"/>
              </a:ext>
            </a:extLst>
          </p:cNvPr>
          <p:cNvPicPr>
            <a:picLocks noChangeAspect="1"/>
          </p:cNvPicPr>
          <p:nvPr userDrawn="1"/>
        </p:nvPicPr>
        <p:blipFill rotWithShape="1">
          <a:blip r:embed="rId7">
            <a:extLst>
              <a:ext uri="{28A0092B-C50C-407E-A947-70E740481C1C}">
                <a14:useLocalDpi xmlns:a14="http://schemas.microsoft.com/office/drawing/2010/main" val="0"/>
              </a:ext>
            </a:extLst>
          </a:blip>
          <a:srcRect r="19922" b="27215"/>
          <a:stretch/>
        </p:blipFill>
        <p:spPr>
          <a:xfrm>
            <a:off x="0" y="6492875"/>
            <a:ext cx="12192000" cy="365125"/>
          </a:xfrm>
          <a:prstGeom prst="rect">
            <a:avLst/>
          </a:prstGeom>
        </p:spPr>
      </p:pic>
      <p:sp>
        <p:nvSpPr>
          <p:cNvPr id="6" name="Slide Number Placeholder 5">
            <a:extLst>
              <a:ext uri="{FF2B5EF4-FFF2-40B4-BE49-F238E27FC236}">
                <a16:creationId xmlns:a16="http://schemas.microsoft.com/office/drawing/2014/main" id="{C74ED719-4CCA-4A99-B16B-727A63F344C8}"/>
              </a:ext>
            </a:extLst>
          </p:cNvPr>
          <p:cNvSpPr>
            <a:spLocks noGrp="1"/>
          </p:cNvSpPr>
          <p:nvPr>
            <p:ph type="sldNum" sz="quarter" idx="12"/>
          </p:nvPr>
        </p:nvSpPr>
        <p:spPr>
          <a:xfrm>
            <a:off x="9446093" y="6495559"/>
            <a:ext cx="2743200" cy="365125"/>
          </a:xfrm>
        </p:spPr>
        <p:txBody>
          <a:bodyPr/>
          <a:lstStyle>
            <a:lvl1pPr>
              <a:defRPr sz="2000" b="1">
                <a:solidFill>
                  <a:schemeClr val="bg1"/>
                </a:solidFill>
                <a:latin typeface="Open Sans" pitchFamily="2" charset="0"/>
                <a:ea typeface="Open Sans" pitchFamily="2" charset="0"/>
                <a:cs typeface="Open Sans" pitchFamily="2" charset="0"/>
              </a:defRPr>
            </a:lvl1pPr>
          </a:lstStyle>
          <a:p>
            <a:fld id="{9A204BD2-ADAC-4DD9-87BA-ED0225123CB0}" type="slidenum">
              <a:rPr lang="en-GB" smtClean="0"/>
              <a:pPr/>
              <a:t>‹#›</a:t>
            </a:fld>
            <a:endParaRPr lang="en-GB" dirty="0"/>
          </a:p>
        </p:txBody>
      </p:sp>
      <p:sp>
        <p:nvSpPr>
          <p:cNvPr id="3" name="TextBox 2"/>
          <p:cNvSpPr txBox="1"/>
          <p:nvPr userDrawn="1">
            <p:custDataLst>
              <p:tags r:id="rId1"/>
            </p:custDataLst>
          </p:nvPr>
        </p:nvSpPr>
        <p:spPr>
          <a:xfrm>
            <a:off x="6003634" y="127000"/>
            <a:ext cx="184731" cy="369332"/>
          </a:xfrm>
          <a:prstGeom prst="rect">
            <a:avLst/>
          </a:prstGeom>
          <a:noFill/>
          <a:ln cmpd="sng">
            <a:noFill/>
          </a:ln>
          <a:extLst>
            <a:ext uri="{91240B29-F687-4F45-9708-019B960494DF}">
              <a14:hiddenLine xmlns:a14="http://schemas.microsoft.com/office/drawing/2010/main" cmpd="sng">
                <a:solidFill>
                  <a:schemeClr val="tx1"/>
                </a:solidFill>
              </a14:hiddenLine>
            </a:ext>
          </a:extLst>
        </p:spPr>
        <p:txBody>
          <a:bodyPr vert="horz" wrap="none" rtlCol="0" anchor="t">
            <a:spAutoFit/>
          </a:bodyPr>
          <a:lstStyle/>
          <a:p>
            <a:pPr marL="0" algn="ctr" defTabSz="914400" rtl="0" eaLnBrk="1" latinLnBrk="0" hangingPunct="1">
              <a:buNone/>
            </a:pPr>
            <a:endParaRPr lang="en-GB"/>
          </a:p>
        </p:txBody>
      </p:sp>
      <p:sp>
        <p:nvSpPr>
          <p:cNvPr id="8" name="TextBox 7"/>
          <p:cNvSpPr txBox="1"/>
          <p:nvPr userDrawn="1">
            <p:custDataLst>
              <p:tags r:id="rId2"/>
            </p:custDataLst>
          </p:nvPr>
        </p:nvSpPr>
        <p:spPr>
          <a:xfrm>
            <a:off x="6003634" y="6361668"/>
            <a:ext cx="184731" cy="369332"/>
          </a:xfrm>
          <a:prstGeom prst="rect">
            <a:avLst/>
          </a:prstGeom>
          <a:noFill/>
          <a:ln cmpd="sng">
            <a:noFill/>
          </a:ln>
          <a:extLst>
            <a:ext uri="{91240B29-F687-4F45-9708-019B960494DF}">
              <a14:hiddenLine xmlns:a14="http://schemas.microsoft.com/office/drawing/2010/main" cmpd="sng">
                <a:solidFill>
                  <a:schemeClr val="tx1"/>
                </a:solidFill>
              </a14:hiddenLine>
            </a:ext>
          </a:extLst>
        </p:spPr>
        <p:txBody>
          <a:bodyPr vert="horz" wrap="none" rtlCol="0" anchor="t">
            <a:spAutoFit/>
          </a:bodyPr>
          <a:lstStyle/>
          <a:p>
            <a:pPr marL="0" algn="ctr" defTabSz="914400" rtl="0" eaLnBrk="1" latinLnBrk="0" hangingPunct="1">
              <a:buNone/>
            </a:pPr>
            <a:endParaRPr lang="en-GB"/>
          </a:p>
        </p:txBody>
      </p:sp>
      <p:pic>
        <p:nvPicPr>
          <p:cNvPr id="12" name="Picture 11" descr="\\soca.local\Category_B_Data\CEOP Cat B\Harm Reduction\Thinkuknow\07 PROJECTS\RSE lessons\Launch\Logos\Respecting me you us_Header white text.png"/>
          <p:cNvPicPr>
            <a:picLocks noChangeAspect="1" noChangeArrowheads="1"/>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a:off x="6565766" y="41743"/>
            <a:ext cx="5437414" cy="11336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08888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1EF49E-5999-4FA1-8121-4F47453EBAC7}"/>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564AB093-A685-4DE7-BBF0-B9EAB12BF98B}"/>
              </a:ext>
            </a:extLst>
          </p:cNvPr>
          <p:cNvSpPr>
            <a:spLocks noGrp="1"/>
          </p:cNvSpPr>
          <p:nvPr>
            <p:ph type="dt" sz="half" idx="10"/>
          </p:nvPr>
        </p:nvSpPr>
        <p:spPr/>
        <p:txBody>
          <a:bodyPr/>
          <a:lstStyle/>
          <a:p>
            <a:fld id="{789FD874-25DF-4290-965B-BDFE8E6FDD02}" type="datetime1">
              <a:rPr lang="en-GB" smtClean="0"/>
              <a:t>06/07/2022</a:t>
            </a:fld>
            <a:endParaRPr lang="en-GB"/>
          </a:p>
        </p:txBody>
      </p:sp>
      <p:sp>
        <p:nvSpPr>
          <p:cNvPr id="4" name="Footer Placeholder 3">
            <a:extLst>
              <a:ext uri="{FF2B5EF4-FFF2-40B4-BE49-F238E27FC236}">
                <a16:creationId xmlns:a16="http://schemas.microsoft.com/office/drawing/2014/main" id="{F5B8CE51-2809-4D08-A011-43B120C72466}"/>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B3DB4585-EF7F-49AC-97E5-B79C9AC4A434}"/>
              </a:ext>
            </a:extLst>
          </p:cNvPr>
          <p:cNvSpPr>
            <a:spLocks noGrp="1"/>
          </p:cNvSpPr>
          <p:nvPr>
            <p:ph type="sldNum" sz="quarter" idx="12"/>
          </p:nvPr>
        </p:nvSpPr>
        <p:spPr/>
        <p:txBody>
          <a:bodyPr/>
          <a:lstStyle/>
          <a:p>
            <a:fld id="{9A204BD2-ADAC-4DD9-87BA-ED0225123CB0}" type="slidenum">
              <a:rPr lang="en-GB" smtClean="0"/>
              <a:t>‹#›</a:t>
            </a:fld>
            <a:endParaRPr lang="en-GB"/>
          </a:p>
        </p:txBody>
      </p:sp>
    </p:spTree>
    <p:extLst>
      <p:ext uri="{BB962C8B-B14F-4D97-AF65-F5344CB8AC3E}">
        <p14:creationId xmlns:p14="http://schemas.microsoft.com/office/powerpoint/2010/main" val="2484244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E55538C-DA02-4FF0-992E-E9AD316A3D64}"/>
              </a:ext>
            </a:extLst>
          </p:cNvPr>
          <p:cNvSpPr>
            <a:spLocks noGrp="1"/>
          </p:cNvSpPr>
          <p:nvPr>
            <p:ph type="dt" sz="half" idx="10"/>
          </p:nvPr>
        </p:nvSpPr>
        <p:spPr/>
        <p:txBody>
          <a:bodyPr/>
          <a:lstStyle/>
          <a:p>
            <a:fld id="{F9BA3C94-1734-4BE9-A3CC-5DE515CDA07F}" type="datetime1">
              <a:rPr lang="en-GB" smtClean="0"/>
              <a:t>06/07/2022</a:t>
            </a:fld>
            <a:endParaRPr lang="en-GB"/>
          </a:p>
        </p:txBody>
      </p:sp>
      <p:sp>
        <p:nvSpPr>
          <p:cNvPr id="3" name="Footer Placeholder 2">
            <a:extLst>
              <a:ext uri="{FF2B5EF4-FFF2-40B4-BE49-F238E27FC236}">
                <a16:creationId xmlns:a16="http://schemas.microsoft.com/office/drawing/2014/main" id="{E4A4888F-D3F0-45C4-A797-78509F9903A1}"/>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13F4A003-8800-4A5C-A180-28F928A67724}"/>
              </a:ext>
            </a:extLst>
          </p:cNvPr>
          <p:cNvSpPr>
            <a:spLocks noGrp="1"/>
          </p:cNvSpPr>
          <p:nvPr>
            <p:ph type="sldNum" sz="quarter" idx="12"/>
          </p:nvPr>
        </p:nvSpPr>
        <p:spPr/>
        <p:txBody>
          <a:bodyPr/>
          <a:lstStyle/>
          <a:p>
            <a:fld id="{9A204BD2-ADAC-4DD9-87BA-ED0225123CB0}" type="slidenum">
              <a:rPr lang="en-GB" smtClean="0"/>
              <a:t>‹#›</a:t>
            </a:fld>
            <a:endParaRPr lang="en-GB"/>
          </a:p>
        </p:txBody>
      </p:sp>
    </p:spTree>
    <p:extLst>
      <p:ext uri="{BB962C8B-B14F-4D97-AF65-F5344CB8AC3E}">
        <p14:creationId xmlns:p14="http://schemas.microsoft.com/office/powerpoint/2010/main" val="22786542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49B662-EE72-4E03-9B8C-463CC82F928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1F502623-9ABF-41F0-A94E-F8FF7827235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35825DDC-C172-4E42-99B9-FB425A68157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96A02E5-0543-439E-B209-45C740D13182}"/>
              </a:ext>
            </a:extLst>
          </p:cNvPr>
          <p:cNvSpPr>
            <a:spLocks noGrp="1"/>
          </p:cNvSpPr>
          <p:nvPr>
            <p:ph type="dt" sz="half" idx="10"/>
          </p:nvPr>
        </p:nvSpPr>
        <p:spPr/>
        <p:txBody>
          <a:bodyPr/>
          <a:lstStyle/>
          <a:p>
            <a:fld id="{6630228F-0618-45B8-A5B7-932098AC1D9B}" type="datetime1">
              <a:rPr lang="en-GB" smtClean="0"/>
              <a:t>06/07/2022</a:t>
            </a:fld>
            <a:endParaRPr lang="en-GB"/>
          </a:p>
        </p:txBody>
      </p:sp>
      <p:sp>
        <p:nvSpPr>
          <p:cNvPr id="6" name="Footer Placeholder 5">
            <a:extLst>
              <a:ext uri="{FF2B5EF4-FFF2-40B4-BE49-F238E27FC236}">
                <a16:creationId xmlns:a16="http://schemas.microsoft.com/office/drawing/2014/main" id="{841715AE-AB6C-4E59-B9D0-1D48C97F76F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B59C0FE-F656-44C6-BEC8-67CD54CD505A}"/>
              </a:ext>
            </a:extLst>
          </p:cNvPr>
          <p:cNvSpPr>
            <a:spLocks noGrp="1"/>
          </p:cNvSpPr>
          <p:nvPr>
            <p:ph type="sldNum" sz="quarter" idx="12"/>
          </p:nvPr>
        </p:nvSpPr>
        <p:spPr/>
        <p:txBody>
          <a:bodyPr/>
          <a:lstStyle/>
          <a:p>
            <a:fld id="{9A204BD2-ADAC-4DD9-87BA-ED0225123CB0}" type="slidenum">
              <a:rPr lang="en-GB" smtClean="0"/>
              <a:t>‹#›</a:t>
            </a:fld>
            <a:endParaRPr lang="en-GB"/>
          </a:p>
        </p:txBody>
      </p:sp>
    </p:spTree>
    <p:extLst>
      <p:ext uri="{BB962C8B-B14F-4D97-AF65-F5344CB8AC3E}">
        <p14:creationId xmlns:p14="http://schemas.microsoft.com/office/powerpoint/2010/main" val="4219330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6826DF-A9A9-4F59-A2F2-E5B5D67E5E1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B6EC55D0-52A7-4029-AA47-2A63D726D78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a:p>
        </p:txBody>
      </p:sp>
      <p:sp>
        <p:nvSpPr>
          <p:cNvPr id="4" name="Text Placeholder 3">
            <a:extLst>
              <a:ext uri="{FF2B5EF4-FFF2-40B4-BE49-F238E27FC236}">
                <a16:creationId xmlns:a16="http://schemas.microsoft.com/office/drawing/2014/main" id="{EED38B27-4B47-4FDE-B225-D8D20222F09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2994226-C675-41F9-99C4-706994AC1462}"/>
              </a:ext>
            </a:extLst>
          </p:cNvPr>
          <p:cNvSpPr>
            <a:spLocks noGrp="1"/>
          </p:cNvSpPr>
          <p:nvPr>
            <p:ph type="dt" sz="half" idx="10"/>
          </p:nvPr>
        </p:nvSpPr>
        <p:spPr/>
        <p:txBody>
          <a:bodyPr/>
          <a:lstStyle/>
          <a:p>
            <a:fld id="{4596ED26-1C9B-4DF3-B8B4-10D0D0B7961A}" type="datetime1">
              <a:rPr lang="en-GB" smtClean="0"/>
              <a:t>06/07/2022</a:t>
            </a:fld>
            <a:endParaRPr lang="en-GB"/>
          </a:p>
        </p:txBody>
      </p:sp>
      <p:sp>
        <p:nvSpPr>
          <p:cNvPr id="6" name="Footer Placeholder 5">
            <a:extLst>
              <a:ext uri="{FF2B5EF4-FFF2-40B4-BE49-F238E27FC236}">
                <a16:creationId xmlns:a16="http://schemas.microsoft.com/office/drawing/2014/main" id="{229E0197-C662-405E-85CA-F9A215A66EF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6CC4F73-5EF7-4A8C-B814-1C54BD110824}"/>
              </a:ext>
            </a:extLst>
          </p:cNvPr>
          <p:cNvSpPr>
            <a:spLocks noGrp="1"/>
          </p:cNvSpPr>
          <p:nvPr>
            <p:ph type="sldNum" sz="quarter" idx="12"/>
          </p:nvPr>
        </p:nvSpPr>
        <p:spPr/>
        <p:txBody>
          <a:bodyPr/>
          <a:lstStyle/>
          <a:p>
            <a:fld id="{9A204BD2-ADAC-4DD9-87BA-ED0225123CB0}" type="slidenum">
              <a:rPr lang="en-GB" smtClean="0"/>
              <a:t>‹#›</a:t>
            </a:fld>
            <a:endParaRPr lang="en-GB"/>
          </a:p>
        </p:txBody>
      </p:sp>
    </p:spTree>
    <p:extLst>
      <p:ext uri="{BB962C8B-B14F-4D97-AF65-F5344CB8AC3E}">
        <p14:creationId xmlns:p14="http://schemas.microsoft.com/office/powerpoint/2010/main" val="32454953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53C835-B86B-4451-85F4-AD226038910F}"/>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F72EA45E-B25E-4B17-88A7-7523D379F59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813167A-575E-4657-A71B-E24084E9E84B}"/>
              </a:ext>
            </a:extLst>
          </p:cNvPr>
          <p:cNvSpPr>
            <a:spLocks noGrp="1"/>
          </p:cNvSpPr>
          <p:nvPr>
            <p:ph type="dt" sz="half" idx="10"/>
          </p:nvPr>
        </p:nvSpPr>
        <p:spPr/>
        <p:txBody>
          <a:bodyPr/>
          <a:lstStyle/>
          <a:p>
            <a:fld id="{A8CDC78D-D032-4E50-B984-B9449055FF6B}" type="datetime1">
              <a:rPr lang="en-GB" smtClean="0"/>
              <a:t>06/07/2022</a:t>
            </a:fld>
            <a:endParaRPr lang="en-GB"/>
          </a:p>
        </p:txBody>
      </p:sp>
      <p:sp>
        <p:nvSpPr>
          <p:cNvPr id="5" name="Footer Placeholder 4">
            <a:extLst>
              <a:ext uri="{FF2B5EF4-FFF2-40B4-BE49-F238E27FC236}">
                <a16:creationId xmlns:a16="http://schemas.microsoft.com/office/drawing/2014/main" id="{EB01AF3E-443B-45F0-9DBA-5045D688DF0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E68C774-4691-4B2C-8637-D24B4A22E01A}"/>
              </a:ext>
            </a:extLst>
          </p:cNvPr>
          <p:cNvSpPr>
            <a:spLocks noGrp="1"/>
          </p:cNvSpPr>
          <p:nvPr>
            <p:ph type="sldNum" sz="quarter" idx="12"/>
          </p:nvPr>
        </p:nvSpPr>
        <p:spPr/>
        <p:txBody>
          <a:bodyPr/>
          <a:lstStyle/>
          <a:p>
            <a:fld id="{9A204BD2-ADAC-4DD9-87BA-ED0225123CB0}" type="slidenum">
              <a:rPr lang="en-GB" smtClean="0"/>
              <a:t>‹#›</a:t>
            </a:fld>
            <a:endParaRPr lang="en-GB"/>
          </a:p>
        </p:txBody>
      </p:sp>
    </p:spTree>
    <p:extLst>
      <p:ext uri="{BB962C8B-B14F-4D97-AF65-F5344CB8AC3E}">
        <p14:creationId xmlns:p14="http://schemas.microsoft.com/office/powerpoint/2010/main" val="6899253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CA53811-9103-49C6-B832-AEDC4E95E993}"/>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BEF7D3B-A736-418E-B56A-CF9EF53B020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352A323-499C-4585-8BAE-8817F482A549}"/>
              </a:ext>
            </a:extLst>
          </p:cNvPr>
          <p:cNvSpPr>
            <a:spLocks noGrp="1"/>
          </p:cNvSpPr>
          <p:nvPr>
            <p:ph type="dt" sz="half" idx="10"/>
          </p:nvPr>
        </p:nvSpPr>
        <p:spPr/>
        <p:txBody>
          <a:bodyPr/>
          <a:lstStyle/>
          <a:p>
            <a:fld id="{2F1FD041-64D1-46A2-B0C4-96352B6C6B04}" type="datetime1">
              <a:rPr lang="en-GB" smtClean="0"/>
              <a:t>06/07/2022</a:t>
            </a:fld>
            <a:endParaRPr lang="en-GB"/>
          </a:p>
        </p:txBody>
      </p:sp>
      <p:sp>
        <p:nvSpPr>
          <p:cNvPr id="5" name="Footer Placeholder 4">
            <a:extLst>
              <a:ext uri="{FF2B5EF4-FFF2-40B4-BE49-F238E27FC236}">
                <a16:creationId xmlns:a16="http://schemas.microsoft.com/office/drawing/2014/main" id="{CEDCD7CE-EAD9-4874-BDB3-B18B5FA1897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F7FDE81-B1C4-4837-86F0-98201BBBBA74}"/>
              </a:ext>
            </a:extLst>
          </p:cNvPr>
          <p:cNvSpPr>
            <a:spLocks noGrp="1"/>
          </p:cNvSpPr>
          <p:nvPr>
            <p:ph type="sldNum" sz="quarter" idx="12"/>
          </p:nvPr>
        </p:nvSpPr>
        <p:spPr/>
        <p:txBody>
          <a:bodyPr/>
          <a:lstStyle/>
          <a:p>
            <a:fld id="{9A204BD2-ADAC-4DD9-87BA-ED0225123CB0}" type="slidenum">
              <a:rPr lang="en-GB" smtClean="0"/>
              <a:t>‹#›</a:t>
            </a:fld>
            <a:endParaRPr lang="en-GB"/>
          </a:p>
        </p:txBody>
      </p:sp>
    </p:spTree>
    <p:extLst>
      <p:ext uri="{BB962C8B-B14F-4D97-AF65-F5344CB8AC3E}">
        <p14:creationId xmlns:p14="http://schemas.microsoft.com/office/powerpoint/2010/main" val="13563517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 Year 9">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06DD8FCF-D531-490A-9169-1BA606EA1770}"/>
              </a:ext>
            </a:extLst>
          </p:cNvPr>
          <p:cNvPicPr>
            <a:picLocks noChangeAspect="1"/>
          </p:cNvPicPr>
          <p:nvPr userDrawn="1"/>
        </p:nvPicPr>
        <p:blipFill>
          <a:blip r:embed="rId4">
            <a:extLst>
              <a:ext uri="{BEBA8EAE-BF5A-486C-A8C5-ECC9F3942E4B}">
                <a14:imgProps xmlns:a14="http://schemas.microsoft.com/office/drawing/2010/main">
                  <a14:imgLayer r:embed="rId5">
                    <a14:imgEffect>
                      <a14:sharpenSoften amount="4000"/>
                    </a14:imgEffect>
                    <a14:imgEffect>
                      <a14:brightnessContrast bright="-10000" contrast="-60000"/>
                    </a14:imgEffect>
                  </a14:imgLayer>
                </a14:imgProps>
              </a:ext>
            </a:extLst>
          </a:blip>
          <a:stretch>
            <a:fillRect/>
          </a:stretch>
        </p:blipFill>
        <p:spPr>
          <a:xfrm>
            <a:off x="-2706" y="-3342"/>
            <a:ext cx="12197942" cy="6861342"/>
          </a:xfrm>
          <a:prstGeom prst="rect">
            <a:avLst/>
          </a:prstGeom>
          <a:effectLst/>
        </p:spPr>
      </p:pic>
      <p:sp>
        <p:nvSpPr>
          <p:cNvPr id="2" name="Title 1">
            <a:extLst>
              <a:ext uri="{FF2B5EF4-FFF2-40B4-BE49-F238E27FC236}">
                <a16:creationId xmlns:a16="http://schemas.microsoft.com/office/drawing/2014/main" id="{C476AE02-D1D1-4D89-9C63-306C193C1DC0}"/>
              </a:ext>
            </a:extLst>
          </p:cNvPr>
          <p:cNvSpPr>
            <a:spLocks noGrp="1"/>
          </p:cNvSpPr>
          <p:nvPr>
            <p:ph type="ctrTitle"/>
          </p:nvPr>
        </p:nvSpPr>
        <p:spPr>
          <a:xfrm>
            <a:off x="838200" y="2941736"/>
            <a:ext cx="9144000" cy="2387600"/>
          </a:xfrm>
        </p:spPr>
        <p:txBody>
          <a:bodyPr anchor="b">
            <a:normAutofit/>
          </a:bodyPr>
          <a:lstStyle>
            <a:lvl1pPr algn="l">
              <a:defRPr sz="6600" b="1">
                <a:solidFill>
                  <a:schemeClr val="bg1"/>
                </a:solidFill>
                <a:latin typeface="Open Sans" pitchFamily="2" charset="0"/>
                <a:ea typeface="Open Sans" pitchFamily="2" charset="0"/>
                <a:cs typeface="Open Sans" pitchFamily="2" charset="0"/>
              </a:defRPr>
            </a:lvl1pPr>
          </a:lstStyle>
          <a:p>
            <a:r>
              <a:rPr lang="en-US"/>
              <a:t>Click to edit Master title style</a:t>
            </a:r>
            <a:endParaRPr lang="en-GB" dirty="0"/>
          </a:p>
        </p:txBody>
      </p:sp>
      <p:sp>
        <p:nvSpPr>
          <p:cNvPr id="4" name="Date Placeholder 3">
            <a:extLst>
              <a:ext uri="{FF2B5EF4-FFF2-40B4-BE49-F238E27FC236}">
                <a16:creationId xmlns:a16="http://schemas.microsoft.com/office/drawing/2014/main" id="{DA6F0304-F906-40D7-8634-46A14D02A827}"/>
              </a:ext>
            </a:extLst>
          </p:cNvPr>
          <p:cNvSpPr>
            <a:spLocks noGrp="1"/>
          </p:cNvSpPr>
          <p:nvPr>
            <p:ph type="dt" sz="half" idx="10"/>
          </p:nvPr>
        </p:nvSpPr>
        <p:spPr/>
        <p:txBody>
          <a:bodyPr/>
          <a:lstStyle/>
          <a:p>
            <a:fld id="{195A001C-18A5-45B3-B34A-F391E05BF072}" type="datetime1">
              <a:rPr lang="en-GB" smtClean="0"/>
              <a:t>06/07/2022</a:t>
            </a:fld>
            <a:endParaRPr lang="en-GB"/>
          </a:p>
        </p:txBody>
      </p:sp>
      <p:sp>
        <p:nvSpPr>
          <p:cNvPr id="5" name="Footer Placeholder 4">
            <a:extLst>
              <a:ext uri="{FF2B5EF4-FFF2-40B4-BE49-F238E27FC236}">
                <a16:creationId xmlns:a16="http://schemas.microsoft.com/office/drawing/2014/main" id="{E51C1322-6101-4D82-9DB3-EB584B58EC22}"/>
              </a:ext>
            </a:extLst>
          </p:cNvPr>
          <p:cNvSpPr>
            <a:spLocks noGrp="1"/>
          </p:cNvSpPr>
          <p:nvPr>
            <p:ph type="ftr" sz="quarter" idx="11"/>
          </p:nvPr>
        </p:nvSpPr>
        <p:spPr/>
        <p:txBody>
          <a:bodyPr/>
          <a:lstStyle/>
          <a:p>
            <a:endParaRPr lang="en-GB"/>
          </a:p>
        </p:txBody>
      </p:sp>
      <p:pic>
        <p:nvPicPr>
          <p:cNvPr id="7" name="Picture 6">
            <a:extLst>
              <a:ext uri="{FF2B5EF4-FFF2-40B4-BE49-F238E27FC236}">
                <a16:creationId xmlns:a16="http://schemas.microsoft.com/office/drawing/2014/main" id="{775EA754-7E01-412F-80F3-B59652597489}"/>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0522670" y="5617930"/>
            <a:ext cx="1662260" cy="920982"/>
          </a:xfrm>
          <a:prstGeom prst="rect">
            <a:avLst/>
          </a:prstGeom>
        </p:spPr>
      </p:pic>
      <p:pic>
        <p:nvPicPr>
          <p:cNvPr id="11" name="Picture 10">
            <a:extLst>
              <a:ext uri="{FF2B5EF4-FFF2-40B4-BE49-F238E27FC236}">
                <a16:creationId xmlns:a16="http://schemas.microsoft.com/office/drawing/2014/main" id="{0A881C15-3F9C-46A1-B790-5E477A9C10B5}"/>
              </a:ext>
            </a:extLst>
          </p:cNvPr>
          <p:cNvPicPr>
            <a:picLocks noChangeAspect="1"/>
          </p:cNvPicPr>
          <p:nvPr userDrawn="1"/>
        </p:nvPicPr>
        <p:blipFill rotWithShape="1">
          <a:blip r:embed="rId7">
            <a:extLst>
              <a:ext uri="{28A0092B-C50C-407E-A947-70E740481C1C}">
                <a14:useLocalDpi xmlns:a14="http://schemas.microsoft.com/office/drawing/2010/main" val="0"/>
              </a:ext>
            </a:extLst>
          </a:blip>
          <a:srcRect r="19922" b="27215"/>
          <a:stretch/>
        </p:blipFill>
        <p:spPr>
          <a:xfrm>
            <a:off x="0" y="6492875"/>
            <a:ext cx="12192000" cy="365125"/>
          </a:xfrm>
          <a:prstGeom prst="rect">
            <a:avLst/>
          </a:prstGeom>
        </p:spPr>
      </p:pic>
      <p:sp>
        <p:nvSpPr>
          <p:cNvPr id="6" name="Slide Number Placeholder 5">
            <a:extLst>
              <a:ext uri="{FF2B5EF4-FFF2-40B4-BE49-F238E27FC236}">
                <a16:creationId xmlns:a16="http://schemas.microsoft.com/office/drawing/2014/main" id="{C74ED719-4CCA-4A99-B16B-727A63F344C8}"/>
              </a:ext>
            </a:extLst>
          </p:cNvPr>
          <p:cNvSpPr>
            <a:spLocks noGrp="1"/>
          </p:cNvSpPr>
          <p:nvPr>
            <p:ph type="sldNum" sz="quarter" idx="12"/>
          </p:nvPr>
        </p:nvSpPr>
        <p:spPr>
          <a:xfrm>
            <a:off x="9446093" y="6495559"/>
            <a:ext cx="2743200" cy="365125"/>
          </a:xfrm>
        </p:spPr>
        <p:txBody>
          <a:bodyPr/>
          <a:lstStyle>
            <a:lvl1pPr>
              <a:defRPr sz="2000" b="1">
                <a:solidFill>
                  <a:schemeClr val="bg1"/>
                </a:solidFill>
                <a:latin typeface="Open Sans" pitchFamily="2" charset="0"/>
                <a:ea typeface="Open Sans" pitchFamily="2" charset="0"/>
                <a:cs typeface="Open Sans" pitchFamily="2" charset="0"/>
              </a:defRPr>
            </a:lvl1pPr>
          </a:lstStyle>
          <a:p>
            <a:fld id="{9A204BD2-ADAC-4DD9-87BA-ED0225123CB0}" type="slidenum">
              <a:rPr lang="en-GB" smtClean="0"/>
              <a:pPr/>
              <a:t>‹#›</a:t>
            </a:fld>
            <a:endParaRPr lang="en-GB" dirty="0"/>
          </a:p>
        </p:txBody>
      </p:sp>
      <p:sp>
        <p:nvSpPr>
          <p:cNvPr id="3" name="TextBox 2"/>
          <p:cNvSpPr txBox="1"/>
          <p:nvPr userDrawn="1">
            <p:custDataLst>
              <p:tags r:id="rId1"/>
            </p:custDataLst>
          </p:nvPr>
        </p:nvSpPr>
        <p:spPr>
          <a:xfrm>
            <a:off x="6003634" y="127000"/>
            <a:ext cx="184731" cy="369332"/>
          </a:xfrm>
          <a:prstGeom prst="rect">
            <a:avLst/>
          </a:prstGeom>
          <a:noFill/>
          <a:ln cmpd="sng">
            <a:noFill/>
          </a:ln>
          <a:extLst>
            <a:ext uri="{91240B29-F687-4F45-9708-019B960494DF}">
              <a14:hiddenLine xmlns:a14="http://schemas.microsoft.com/office/drawing/2010/main" cmpd="sng">
                <a:solidFill>
                  <a:schemeClr val="tx1"/>
                </a:solidFill>
              </a14:hiddenLine>
            </a:ext>
          </a:extLst>
        </p:spPr>
        <p:txBody>
          <a:bodyPr vert="horz" wrap="none" rtlCol="0" anchor="t">
            <a:spAutoFit/>
          </a:bodyPr>
          <a:lstStyle/>
          <a:p>
            <a:pPr marL="0" algn="ctr" defTabSz="914400" rtl="0" eaLnBrk="1" latinLnBrk="0" hangingPunct="1">
              <a:buNone/>
            </a:pPr>
            <a:endParaRPr lang="en-GB"/>
          </a:p>
        </p:txBody>
      </p:sp>
      <p:sp>
        <p:nvSpPr>
          <p:cNvPr id="8" name="TextBox 7"/>
          <p:cNvSpPr txBox="1"/>
          <p:nvPr userDrawn="1">
            <p:custDataLst>
              <p:tags r:id="rId2"/>
            </p:custDataLst>
          </p:nvPr>
        </p:nvSpPr>
        <p:spPr>
          <a:xfrm>
            <a:off x="6003634" y="6361668"/>
            <a:ext cx="184731" cy="369332"/>
          </a:xfrm>
          <a:prstGeom prst="rect">
            <a:avLst/>
          </a:prstGeom>
          <a:noFill/>
          <a:ln cmpd="sng">
            <a:noFill/>
          </a:ln>
          <a:extLst>
            <a:ext uri="{91240B29-F687-4F45-9708-019B960494DF}">
              <a14:hiddenLine xmlns:a14="http://schemas.microsoft.com/office/drawing/2010/main" cmpd="sng">
                <a:solidFill>
                  <a:schemeClr val="tx1"/>
                </a:solidFill>
              </a14:hiddenLine>
            </a:ext>
          </a:extLst>
        </p:spPr>
        <p:txBody>
          <a:bodyPr vert="horz" wrap="none" rtlCol="0" anchor="t">
            <a:spAutoFit/>
          </a:bodyPr>
          <a:lstStyle/>
          <a:p>
            <a:pPr marL="0" algn="ctr" defTabSz="914400" rtl="0" eaLnBrk="1" latinLnBrk="0" hangingPunct="1">
              <a:buNone/>
            </a:pPr>
            <a:endParaRPr lang="en-GB"/>
          </a:p>
        </p:txBody>
      </p:sp>
      <p:pic>
        <p:nvPicPr>
          <p:cNvPr id="12" name="Picture 11" descr="\\soca.local\Category_B_Data\CEOP Cat B\Harm Reduction\Thinkuknow\07 PROJECTS\RSE lessons\Launch\Logos\Respecting me you us_Header white text.png"/>
          <p:cNvPicPr>
            <a:picLocks noChangeAspect="1" noChangeArrowheads="1"/>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a:off x="6747516" y="-3342"/>
            <a:ext cx="5437414" cy="11336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24282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D5FAD5-04D1-4525-AC69-E42C6BB502FB}"/>
              </a:ext>
            </a:extLst>
          </p:cNvPr>
          <p:cNvSpPr>
            <a:spLocks noGrp="1"/>
          </p:cNvSpPr>
          <p:nvPr>
            <p:ph type="title" hasCustomPrompt="1"/>
          </p:nvPr>
        </p:nvSpPr>
        <p:spPr/>
        <p:txBody>
          <a:bodyPr/>
          <a:lstStyle>
            <a:lvl1pPr>
              <a:defRPr b="1">
                <a:latin typeface="Open Sans" pitchFamily="2" charset="0"/>
                <a:ea typeface="Open Sans" pitchFamily="2" charset="0"/>
                <a:cs typeface="Open Sans" pitchFamily="2" charset="0"/>
              </a:defRPr>
            </a:lvl1pPr>
          </a:lstStyle>
          <a:p>
            <a:r>
              <a:rPr lang="en-US" dirty="0"/>
              <a:t>Learning objectives title</a:t>
            </a:r>
            <a:endParaRPr lang="en-GB" dirty="0"/>
          </a:p>
        </p:txBody>
      </p:sp>
      <p:pic>
        <p:nvPicPr>
          <p:cNvPr id="7" name="Picture 6">
            <a:extLst>
              <a:ext uri="{FF2B5EF4-FFF2-40B4-BE49-F238E27FC236}">
                <a16:creationId xmlns:a16="http://schemas.microsoft.com/office/drawing/2014/main" id="{C1FAFCC1-BDA0-4F9C-B816-CC0FB32AD3CB}"/>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r="19922" b="27215"/>
          <a:stretch/>
        </p:blipFill>
        <p:spPr>
          <a:xfrm>
            <a:off x="-16042" y="6508917"/>
            <a:ext cx="12192000" cy="365125"/>
          </a:xfrm>
          <a:prstGeom prst="rect">
            <a:avLst/>
          </a:prstGeom>
        </p:spPr>
      </p:pic>
      <p:sp>
        <p:nvSpPr>
          <p:cNvPr id="8" name="Slide Number Placeholder 5">
            <a:extLst>
              <a:ext uri="{FF2B5EF4-FFF2-40B4-BE49-F238E27FC236}">
                <a16:creationId xmlns:a16="http://schemas.microsoft.com/office/drawing/2014/main" id="{6EB405C6-AB42-473E-844F-ED47E2F2A23E}"/>
              </a:ext>
            </a:extLst>
          </p:cNvPr>
          <p:cNvSpPr>
            <a:spLocks noGrp="1"/>
          </p:cNvSpPr>
          <p:nvPr>
            <p:ph type="sldNum" sz="quarter" idx="12"/>
          </p:nvPr>
        </p:nvSpPr>
        <p:spPr>
          <a:xfrm>
            <a:off x="9446093" y="6495559"/>
            <a:ext cx="2743200" cy="365125"/>
          </a:xfrm>
        </p:spPr>
        <p:txBody>
          <a:bodyPr/>
          <a:lstStyle>
            <a:lvl1pPr>
              <a:defRPr sz="2000" b="1">
                <a:solidFill>
                  <a:schemeClr val="bg1"/>
                </a:solidFill>
                <a:latin typeface="Open Sans" pitchFamily="2" charset="0"/>
                <a:ea typeface="Open Sans" pitchFamily="2" charset="0"/>
                <a:cs typeface="Open Sans" pitchFamily="2" charset="0"/>
              </a:defRPr>
            </a:lvl1pPr>
          </a:lstStyle>
          <a:p>
            <a:fld id="{9A204BD2-ADAC-4DD9-87BA-ED0225123CB0}" type="slidenum">
              <a:rPr lang="en-GB" smtClean="0"/>
              <a:pPr/>
              <a:t>‹#›</a:t>
            </a:fld>
            <a:endParaRPr lang="en-GB" dirty="0"/>
          </a:p>
        </p:txBody>
      </p:sp>
      <p:pic>
        <p:nvPicPr>
          <p:cNvPr id="9" name="Picture 8">
            <a:extLst>
              <a:ext uri="{FF2B5EF4-FFF2-40B4-BE49-F238E27FC236}">
                <a16:creationId xmlns:a16="http://schemas.microsoft.com/office/drawing/2014/main" id="{5A92A3AB-B87C-47F2-A5CB-B8114E3E1C69}"/>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1353800" y="5646213"/>
            <a:ext cx="717585" cy="720455"/>
          </a:xfrm>
          <a:prstGeom prst="rect">
            <a:avLst/>
          </a:prstGeom>
        </p:spPr>
      </p:pic>
      <p:sp>
        <p:nvSpPr>
          <p:cNvPr id="5" name="Text Placeholder 4">
            <a:extLst>
              <a:ext uri="{FF2B5EF4-FFF2-40B4-BE49-F238E27FC236}">
                <a16:creationId xmlns:a16="http://schemas.microsoft.com/office/drawing/2014/main" id="{121BA3D3-54AF-4A24-963E-77797BE6ABA2}"/>
              </a:ext>
            </a:extLst>
          </p:cNvPr>
          <p:cNvSpPr>
            <a:spLocks noGrp="1"/>
          </p:cNvSpPr>
          <p:nvPr>
            <p:ph type="body" sz="quarter" idx="13"/>
          </p:nvPr>
        </p:nvSpPr>
        <p:spPr>
          <a:xfrm>
            <a:off x="838200" y="1943100"/>
            <a:ext cx="10515600" cy="4297362"/>
          </a:xfrm>
        </p:spPr>
        <p:txBody>
          <a:bodyPr numCol="2"/>
          <a:lstStyle>
            <a:lvl1pPr>
              <a:defRPr sz="2400" b="0">
                <a:latin typeface="Open Sans" pitchFamily="2" charset="0"/>
                <a:ea typeface="Open Sans" pitchFamily="2" charset="0"/>
                <a:cs typeface="Open Sans" pitchFamily="2" charset="0"/>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pic>
        <p:nvPicPr>
          <p:cNvPr id="11" name="Picture 10">
            <a:extLst>
              <a:ext uri="{FF2B5EF4-FFF2-40B4-BE49-F238E27FC236}">
                <a16:creationId xmlns:a16="http://schemas.microsoft.com/office/drawing/2014/main" id="{DEAF8D69-2EFC-4951-8065-5B72917EE565}"/>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0733657" y="0"/>
            <a:ext cx="1442301" cy="1442301"/>
          </a:xfrm>
          <a:prstGeom prst="rect">
            <a:avLst/>
          </a:prstGeom>
        </p:spPr>
      </p:pic>
      <p:sp>
        <p:nvSpPr>
          <p:cNvPr id="3" name="TextBox 2"/>
          <p:cNvSpPr txBox="1"/>
          <p:nvPr userDrawn="1">
            <p:custDataLst>
              <p:tags r:id="rId1"/>
            </p:custDataLst>
          </p:nvPr>
        </p:nvSpPr>
        <p:spPr>
          <a:xfrm>
            <a:off x="6003634" y="127000"/>
            <a:ext cx="184731" cy="369332"/>
          </a:xfrm>
          <a:prstGeom prst="rect">
            <a:avLst/>
          </a:prstGeom>
          <a:noFill/>
          <a:ln cmpd="sng">
            <a:noFill/>
          </a:ln>
          <a:extLst>
            <a:ext uri="{91240B29-F687-4F45-9708-019B960494DF}">
              <a14:hiddenLine xmlns:a14="http://schemas.microsoft.com/office/drawing/2010/main" cmpd="sng">
                <a:solidFill>
                  <a:schemeClr val="tx1"/>
                </a:solidFill>
              </a14:hiddenLine>
            </a:ext>
          </a:extLst>
        </p:spPr>
        <p:txBody>
          <a:bodyPr vert="horz" wrap="none" rtlCol="0" anchor="t">
            <a:spAutoFit/>
          </a:bodyPr>
          <a:lstStyle/>
          <a:p>
            <a:pPr marL="0" algn="ctr" defTabSz="914400" rtl="0" eaLnBrk="1" latinLnBrk="0" hangingPunct="1">
              <a:buNone/>
            </a:pPr>
            <a:endParaRPr lang="en-GB"/>
          </a:p>
        </p:txBody>
      </p:sp>
      <p:sp>
        <p:nvSpPr>
          <p:cNvPr id="4" name="TextBox 3"/>
          <p:cNvSpPr txBox="1"/>
          <p:nvPr userDrawn="1">
            <p:custDataLst>
              <p:tags r:id="rId2"/>
            </p:custDataLst>
          </p:nvPr>
        </p:nvSpPr>
        <p:spPr>
          <a:xfrm>
            <a:off x="6003634" y="6361668"/>
            <a:ext cx="184731" cy="369332"/>
          </a:xfrm>
          <a:prstGeom prst="rect">
            <a:avLst/>
          </a:prstGeom>
          <a:noFill/>
          <a:ln cmpd="sng">
            <a:noFill/>
          </a:ln>
          <a:extLst>
            <a:ext uri="{91240B29-F687-4F45-9708-019B960494DF}">
              <a14:hiddenLine xmlns:a14="http://schemas.microsoft.com/office/drawing/2010/main" cmpd="sng">
                <a:solidFill>
                  <a:schemeClr val="tx1"/>
                </a:solidFill>
              </a14:hiddenLine>
            </a:ext>
          </a:extLst>
        </p:spPr>
        <p:txBody>
          <a:bodyPr vert="horz" wrap="none" rtlCol="0" anchor="t">
            <a:spAutoFit/>
          </a:bodyPr>
          <a:lstStyle/>
          <a:p>
            <a:pPr marL="0" algn="ctr" defTabSz="914400" rtl="0" eaLnBrk="1" latinLnBrk="0" hangingPunct="1">
              <a:buNone/>
            </a:pPr>
            <a:endParaRPr lang="en-GB"/>
          </a:p>
        </p:txBody>
      </p:sp>
    </p:spTree>
    <p:extLst>
      <p:ext uri="{BB962C8B-B14F-4D97-AF65-F5344CB8AC3E}">
        <p14:creationId xmlns:p14="http://schemas.microsoft.com/office/powerpoint/2010/main" val="28312859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General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D5FAD5-04D1-4525-AC69-E42C6BB502FB}"/>
              </a:ext>
            </a:extLst>
          </p:cNvPr>
          <p:cNvSpPr>
            <a:spLocks noGrp="1"/>
          </p:cNvSpPr>
          <p:nvPr>
            <p:ph type="title"/>
          </p:nvPr>
        </p:nvSpPr>
        <p:spPr/>
        <p:txBody>
          <a:bodyPr/>
          <a:lstStyle>
            <a:lvl1pPr>
              <a:defRPr b="1">
                <a:latin typeface="Open Sans" pitchFamily="2" charset="0"/>
                <a:ea typeface="Open Sans" pitchFamily="2" charset="0"/>
                <a:cs typeface="Open Sans" pitchFamily="2" charset="0"/>
              </a:defRPr>
            </a:lvl1pPr>
          </a:lstStyle>
          <a:p>
            <a:r>
              <a:rPr lang="en-US"/>
              <a:t>Click to edit Master title style</a:t>
            </a:r>
            <a:endParaRPr lang="en-GB" dirty="0"/>
          </a:p>
        </p:txBody>
      </p:sp>
      <p:sp>
        <p:nvSpPr>
          <p:cNvPr id="3" name="Content Placeholder 2">
            <a:extLst>
              <a:ext uri="{FF2B5EF4-FFF2-40B4-BE49-F238E27FC236}">
                <a16:creationId xmlns:a16="http://schemas.microsoft.com/office/drawing/2014/main" id="{CA44B711-4B92-4F38-BE42-0F41FF755418}"/>
              </a:ext>
            </a:extLst>
          </p:cNvPr>
          <p:cNvSpPr>
            <a:spLocks noGrp="1"/>
          </p:cNvSpPr>
          <p:nvPr>
            <p:ph idx="1"/>
          </p:nvPr>
        </p:nvSpPr>
        <p:spPr/>
        <p:txBody>
          <a:bodyPr>
            <a:normAutofit/>
          </a:bodyPr>
          <a:lstStyle>
            <a:lvl1pPr>
              <a:defRPr sz="2400">
                <a:latin typeface="Open Sans" pitchFamily="2" charset="0"/>
                <a:ea typeface="Open Sans" pitchFamily="2" charset="0"/>
                <a:cs typeface="Open Sans" pitchFamily="2" charset="0"/>
              </a:defRPr>
            </a:lvl1pPr>
            <a:lvl2pPr>
              <a:defRPr sz="2400">
                <a:latin typeface="Open Sans" pitchFamily="2" charset="0"/>
                <a:ea typeface="Open Sans" pitchFamily="2" charset="0"/>
                <a:cs typeface="Open Sans" pitchFamily="2" charset="0"/>
              </a:defRPr>
            </a:lvl2pPr>
            <a:lvl3pPr>
              <a:defRPr sz="2400">
                <a:latin typeface="Open Sans" pitchFamily="2" charset="0"/>
                <a:ea typeface="Open Sans" pitchFamily="2" charset="0"/>
                <a:cs typeface="Open Sans" pitchFamily="2" charset="0"/>
              </a:defRPr>
            </a:lvl3pPr>
            <a:lvl4pPr>
              <a:defRPr sz="2400">
                <a:latin typeface="Open Sans" pitchFamily="2" charset="0"/>
                <a:ea typeface="Open Sans" pitchFamily="2" charset="0"/>
                <a:cs typeface="Open Sans" pitchFamily="2" charset="0"/>
              </a:defRPr>
            </a:lvl4pPr>
            <a:lvl5pPr>
              <a:defRPr sz="2400">
                <a:latin typeface="Open Sans" pitchFamily="2" charset="0"/>
                <a:ea typeface="Open Sans" pitchFamily="2" charset="0"/>
                <a:cs typeface="Open Sans"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pic>
        <p:nvPicPr>
          <p:cNvPr id="7" name="Picture 6">
            <a:extLst>
              <a:ext uri="{FF2B5EF4-FFF2-40B4-BE49-F238E27FC236}">
                <a16:creationId xmlns:a16="http://schemas.microsoft.com/office/drawing/2014/main" id="{C1FAFCC1-BDA0-4F9C-B816-CC0FB32AD3CB}"/>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r="19922" b="27215"/>
          <a:stretch/>
        </p:blipFill>
        <p:spPr>
          <a:xfrm>
            <a:off x="0" y="6492875"/>
            <a:ext cx="12192000" cy="365125"/>
          </a:xfrm>
          <a:prstGeom prst="rect">
            <a:avLst/>
          </a:prstGeom>
        </p:spPr>
      </p:pic>
      <p:sp>
        <p:nvSpPr>
          <p:cNvPr id="8" name="Slide Number Placeholder 5">
            <a:extLst>
              <a:ext uri="{FF2B5EF4-FFF2-40B4-BE49-F238E27FC236}">
                <a16:creationId xmlns:a16="http://schemas.microsoft.com/office/drawing/2014/main" id="{6EB405C6-AB42-473E-844F-ED47E2F2A23E}"/>
              </a:ext>
            </a:extLst>
          </p:cNvPr>
          <p:cNvSpPr>
            <a:spLocks noGrp="1"/>
          </p:cNvSpPr>
          <p:nvPr>
            <p:ph type="sldNum" sz="quarter" idx="12"/>
          </p:nvPr>
        </p:nvSpPr>
        <p:spPr>
          <a:xfrm>
            <a:off x="9446093" y="6495559"/>
            <a:ext cx="2743200" cy="365125"/>
          </a:xfrm>
        </p:spPr>
        <p:txBody>
          <a:bodyPr/>
          <a:lstStyle>
            <a:lvl1pPr>
              <a:defRPr sz="2000" b="1">
                <a:solidFill>
                  <a:schemeClr val="bg1"/>
                </a:solidFill>
                <a:latin typeface="Open Sans" pitchFamily="2" charset="0"/>
                <a:ea typeface="Open Sans" pitchFamily="2" charset="0"/>
                <a:cs typeface="Open Sans" pitchFamily="2" charset="0"/>
              </a:defRPr>
            </a:lvl1pPr>
          </a:lstStyle>
          <a:p>
            <a:fld id="{9A204BD2-ADAC-4DD9-87BA-ED0225123CB0}" type="slidenum">
              <a:rPr lang="en-GB" smtClean="0"/>
              <a:pPr/>
              <a:t>‹#›</a:t>
            </a:fld>
            <a:endParaRPr lang="en-GB" dirty="0"/>
          </a:p>
        </p:txBody>
      </p:sp>
      <p:pic>
        <p:nvPicPr>
          <p:cNvPr id="10" name="Picture 9">
            <a:extLst>
              <a:ext uri="{FF2B5EF4-FFF2-40B4-BE49-F238E27FC236}">
                <a16:creationId xmlns:a16="http://schemas.microsoft.com/office/drawing/2014/main" id="{51F911E4-55C9-4CB0-A722-B69B1C359DB2}"/>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1353800" y="5646213"/>
            <a:ext cx="717585" cy="720455"/>
          </a:xfrm>
          <a:prstGeom prst="rect">
            <a:avLst/>
          </a:prstGeom>
        </p:spPr>
      </p:pic>
      <p:pic>
        <p:nvPicPr>
          <p:cNvPr id="12" name="Picture 11">
            <a:extLst>
              <a:ext uri="{FF2B5EF4-FFF2-40B4-BE49-F238E27FC236}">
                <a16:creationId xmlns:a16="http://schemas.microsoft.com/office/drawing/2014/main" id="{611137EC-A511-482F-B415-F5A1442C90C3}"/>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0733657" y="0"/>
            <a:ext cx="1442301" cy="1442301"/>
          </a:xfrm>
          <a:prstGeom prst="rect">
            <a:avLst/>
          </a:prstGeom>
        </p:spPr>
      </p:pic>
      <p:sp>
        <p:nvSpPr>
          <p:cNvPr id="4" name="TextBox 3"/>
          <p:cNvSpPr txBox="1"/>
          <p:nvPr userDrawn="1">
            <p:custDataLst>
              <p:tags r:id="rId1"/>
            </p:custDataLst>
          </p:nvPr>
        </p:nvSpPr>
        <p:spPr>
          <a:xfrm>
            <a:off x="6003634" y="127000"/>
            <a:ext cx="184731" cy="369332"/>
          </a:xfrm>
          <a:prstGeom prst="rect">
            <a:avLst/>
          </a:prstGeom>
          <a:noFill/>
          <a:ln cmpd="sng">
            <a:noFill/>
          </a:ln>
          <a:extLst>
            <a:ext uri="{91240B29-F687-4F45-9708-019B960494DF}">
              <a14:hiddenLine xmlns:a14="http://schemas.microsoft.com/office/drawing/2010/main" cmpd="sng">
                <a:solidFill>
                  <a:schemeClr val="tx1"/>
                </a:solidFill>
              </a14:hiddenLine>
            </a:ext>
          </a:extLst>
        </p:spPr>
        <p:txBody>
          <a:bodyPr vert="horz" wrap="none" rtlCol="0" anchor="t">
            <a:spAutoFit/>
          </a:bodyPr>
          <a:lstStyle/>
          <a:p>
            <a:pPr marL="0" algn="ctr" defTabSz="914400" rtl="0" eaLnBrk="1" latinLnBrk="0" hangingPunct="1">
              <a:buNone/>
            </a:pPr>
            <a:endParaRPr lang="en-GB"/>
          </a:p>
        </p:txBody>
      </p:sp>
      <p:sp>
        <p:nvSpPr>
          <p:cNvPr id="5" name="TextBox 4"/>
          <p:cNvSpPr txBox="1"/>
          <p:nvPr userDrawn="1">
            <p:custDataLst>
              <p:tags r:id="rId2"/>
            </p:custDataLst>
          </p:nvPr>
        </p:nvSpPr>
        <p:spPr>
          <a:xfrm>
            <a:off x="6003634" y="6361668"/>
            <a:ext cx="184731" cy="369332"/>
          </a:xfrm>
          <a:prstGeom prst="rect">
            <a:avLst/>
          </a:prstGeom>
          <a:noFill/>
          <a:ln cmpd="sng">
            <a:noFill/>
          </a:ln>
          <a:extLst>
            <a:ext uri="{91240B29-F687-4F45-9708-019B960494DF}">
              <a14:hiddenLine xmlns:a14="http://schemas.microsoft.com/office/drawing/2010/main" cmpd="sng">
                <a:solidFill>
                  <a:schemeClr val="tx1"/>
                </a:solidFill>
              </a14:hiddenLine>
            </a:ext>
          </a:extLst>
        </p:spPr>
        <p:txBody>
          <a:bodyPr vert="horz" wrap="none" rtlCol="0" anchor="t">
            <a:spAutoFit/>
          </a:bodyPr>
          <a:lstStyle/>
          <a:p>
            <a:pPr marL="0" algn="ctr" defTabSz="914400" rtl="0" eaLnBrk="1" latinLnBrk="0" hangingPunct="1">
              <a:buNone/>
            </a:pPr>
            <a:endParaRPr lang="en-GB"/>
          </a:p>
        </p:txBody>
      </p:sp>
    </p:spTree>
    <p:extLst>
      <p:ext uri="{BB962C8B-B14F-4D97-AF65-F5344CB8AC3E}">
        <p14:creationId xmlns:p14="http://schemas.microsoft.com/office/powerpoint/2010/main" val="16458241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no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D5FAD5-04D1-4525-AC69-E42C6BB502FB}"/>
              </a:ext>
            </a:extLst>
          </p:cNvPr>
          <p:cNvSpPr>
            <a:spLocks noGrp="1"/>
          </p:cNvSpPr>
          <p:nvPr>
            <p:ph type="title"/>
          </p:nvPr>
        </p:nvSpPr>
        <p:spPr/>
        <p:txBody>
          <a:bodyPr/>
          <a:lstStyle>
            <a:lvl1pPr>
              <a:defRPr b="1">
                <a:latin typeface="Open Sans" pitchFamily="2" charset="0"/>
                <a:ea typeface="Open Sans" pitchFamily="2" charset="0"/>
                <a:cs typeface="Open Sans" pitchFamily="2" charset="0"/>
              </a:defRPr>
            </a:lvl1pPr>
          </a:lstStyle>
          <a:p>
            <a:r>
              <a:rPr lang="en-US"/>
              <a:t>Click to edit Master title style</a:t>
            </a:r>
            <a:endParaRPr lang="en-GB" dirty="0"/>
          </a:p>
        </p:txBody>
      </p:sp>
      <p:pic>
        <p:nvPicPr>
          <p:cNvPr id="7" name="Picture 6">
            <a:extLst>
              <a:ext uri="{FF2B5EF4-FFF2-40B4-BE49-F238E27FC236}">
                <a16:creationId xmlns:a16="http://schemas.microsoft.com/office/drawing/2014/main" id="{C1FAFCC1-BDA0-4F9C-B816-CC0FB32AD3CB}"/>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19922" b="27215"/>
          <a:stretch/>
        </p:blipFill>
        <p:spPr>
          <a:xfrm>
            <a:off x="0" y="6492875"/>
            <a:ext cx="12192000" cy="365125"/>
          </a:xfrm>
          <a:prstGeom prst="rect">
            <a:avLst/>
          </a:prstGeom>
        </p:spPr>
      </p:pic>
      <p:sp>
        <p:nvSpPr>
          <p:cNvPr id="8" name="Slide Number Placeholder 5">
            <a:extLst>
              <a:ext uri="{FF2B5EF4-FFF2-40B4-BE49-F238E27FC236}">
                <a16:creationId xmlns:a16="http://schemas.microsoft.com/office/drawing/2014/main" id="{6EB405C6-AB42-473E-844F-ED47E2F2A23E}"/>
              </a:ext>
            </a:extLst>
          </p:cNvPr>
          <p:cNvSpPr>
            <a:spLocks noGrp="1"/>
          </p:cNvSpPr>
          <p:nvPr>
            <p:ph type="sldNum" sz="quarter" idx="12"/>
          </p:nvPr>
        </p:nvSpPr>
        <p:spPr>
          <a:xfrm>
            <a:off x="9446093" y="6495559"/>
            <a:ext cx="2743200" cy="365125"/>
          </a:xfrm>
        </p:spPr>
        <p:txBody>
          <a:bodyPr/>
          <a:lstStyle>
            <a:lvl1pPr>
              <a:defRPr sz="2000" b="1">
                <a:solidFill>
                  <a:schemeClr val="bg1"/>
                </a:solidFill>
                <a:latin typeface="Open Sans" pitchFamily="2" charset="0"/>
                <a:ea typeface="Open Sans" pitchFamily="2" charset="0"/>
                <a:cs typeface="Open Sans" pitchFamily="2" charset="0"/>
              </a:defRPr>
            </a:lvl1pPr>
          </a:lstStyle>
          <a:p>
            <a:fld id="{9A204BD2-ADAC-4DD9-87BA-ED0225123CB0}" type="slidenum">
              <a:rPr lang="en-GB" smtClean="0"/>
              <a:pPr/>
              <a:t>‹#›</a:t>
            </a:fld>
            <a:endParaRPr lang="en-GB" dirty="0"/>
          </a:p>
        </p:txBody>
      </p:sp>
      <p:pic>
        <p:nvPicPr>
          <p:cNvPr id="10" name="Picture 9">
            <a:extLst>
              <a:ext uri="{FF2B5EF4-FFF2-40B4-BE49-F238E27FC236}">
                <a16:creationId xmlns:a16="http://schemas.microsoft.com/office/drawing/2014/main" id="{218394DD-10FD-4935-9DB5-29E3E4FC084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33657" y="0"/>
            <a:ext cx="1442301" cy="1442301"/>
          </a:xfrm>
          <a:prstGeom prst="rect">
            <a:avLst/>
          </a:prstGeom>
        </p:spPr>
      </p:pic>
      <p:pic>
        <p:nvPicPr>
          <p:cNvPr id="12" name="Picture 11">
            <a:extLst>
              <a:ext uri="{FF2B5EF4-FFF2-40B4-BE49-F238E27FC236}">
                <a16:creationId xmlns:a16="http://schemas.microsoft.com/office/drawing/2014/main" id="{23AD3377-BED7-4CB6-BCB1-EF5E11CCF1BC}"/>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353800" y="5646213"/>
            <a:ext cx="717585" cy="720455"/>
          </a:xfrm>
          <a:prstGeom prst="rect">
            <a:avLst/>
          </a:prstGeom>
        </p:spPr>
      </p:pic>
    </p:spTree>
    <p:extLst>
      <p:ext uri="{BB962C8B-B14F-4D97-AF65-F5344CB8AC3E}">
        <p14:creationId xmlns:p14="http://schemas.microsoft.com/office/powerpoint/2010/main" val="14036453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upport services">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1FAFCC1-BDA0-4F9C-B816-CC0FB32AD3CB}"/>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19922" b="27215"/>
          <a:stretch/>
        </p:blipFill>
        <p:spPr>
          <a:xfrm>
            <a:off x="0" y="6492875"/>
            <a:ext cx="12192000" cy="365125"/>
          </a:xfrm>
          <a:prstGeom prst="rect">
            <a:avLst/>
          </a:prstGeom>
        </p:spPr>
      </p:pic>
      <p:sp>
        <p:nvSpPr>
          <p:cNvPr id="8" name="Slide Number Placeholder 5">
            <a:extLst>
              <a:ext uri="{FF2B5EF4-FFF2-40B4-BE49-F238E27FC236}">
                <a16:creationId xmlns:a16="http://schemas.microsoft.com/office/drawing/2014/main" id="{6EB405C6-AB42-473E-844F-ED47E2F2A23E}"/>
              </a:ext>
            </a:extLst>
          </p:cNvPr>
          <p:cNvSpPr>
            <a:spLocks noGrp="1"/>
          </p:cNvSpPr>
          <p:nvPr>
            <p:ph type="sldNum" sz="quarter" idx="12"/>
          </p:nvPr>
        </p:nvSpPr>
        <p:spPr>
          <a:xfrm>
            <a:off x="9446093" y="6495559"/>
            <a:ext cx="2743200" cy="365125"/>
          </a:xfrm>
        </p:spPr>
        <p:txBody>
          <a:bodyPr/>
          <a:lstStyle>
            <a:lvl1pPr>
              <a:defRPr sz="2000" b="1">
                <a:solidFill>
                  <a:schemeClr val="bg1"/>
                </a:solidFill>
                <a:latin typeface="Open Sans" pitchFamily="2" charset="0"/>
                <a:ea typeface="Open Sans" pitchFamily="2" charset="0"/>
                <a:cs typeface="Open Sans" pitchFamily="2" charset="0"/>
              </a:defRPr>
            </a:lvl1pPr>
          </a:lstStyle>
          <a:p>
            <a:fld id="{9A204BD2-ADAC-4DD9-87BA-ED0225123CB0}" type="slidenum">
              <a:rPr lang="en-GB" smtClean="0"/>
              <a:pPr/>
              <a:t>‹#›</a:t>
            </a:fld>
            <a:endParaRPr lang="en-GB" dirty="0"/>
          </a:p>
        </p:txBody>
      </p:sp>
      <p:pic>
        <p:nvPicPr>
          <p:cNvPr id="10" name="Graphic 9" descr="Users">
            <a:extLst>
              <a:ext uri="{FF2B5EF4-FFF2-40B4-BE49-F238E27FC236}">
                <a16:creationId xmlns:a16="http://schemas.microsoft.com/office/drawing/2014/main" id="{024813D5-9FDD-44AB-A0E3-F43311E75D7D}"/>
              </a:ext>
            </a:extLst>
          </p:cNvPr>
          <p:cNvPicPr>
            <a:picLocks noChangeAspect="1"/>
          </p:cNvPicPr>
          <p:nvPr userDrawn="1"/>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054937" y="1491035"/>
            <a:ext cx="914400" cy="914400"/>
          </a:xfrm>
          <a:prstGeom prst="rect">
            <a:avLst/>
          </a:prstGeom>
        </p:spPr>
      </p:pic>
      <p:pic>
        <p:nvPicPr>
          <p:cNvPr id="12" name="Picture 11">
            <a:extLst>
              <a:ext uri="{FF2B5EF4-FFF2-40B4-BE49-F238E27FC236}">
                <a16:creationId xmlns:a16="http://schemas.microsoft.com/office/drawing/2014/main" id="{B908C8C8-B50E-410E-AD27-F5DC937190B9}"/>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4840338" y="3507412"/>
            <a:ext cx="2127452" cy="1120458"/>
          </a:xfrm>
          <a:prstGeom prst="rect">
            <a:avLst/>
          </a:prstGeom>
        </p:spPr>
      </p:pic>
      <p:sp>
        <p:nvSpPr>
          <p:cNvPr id="13" name="TextBox 12">
            <a:extLst>
              <a:ext uri="{FF2B5EF4-FFF2-40B4-BE49-F238E27FC236}">
                <a16:creationId xmlns:a16="http://schemas.microsoft.com/office/drawing/2014/main" id="{9B4EC14F-DE9D-4F43-8A91-2A7129F2E767}"/>
              </a:ext>
            </a:extLst>
          </p:cNvPr>
          <p:cNvSpPr txBox="1"/>
          <p:nvPr userDrawn="1"/>
        </p:nvSpPr>
        <p:spPr>
          <a:xfrm>
            <a:off x="838200" y="2369918"/>
            <a:ext cx="5347874" cy="1323439"/>
          </a:xfrm>
          <a:prstGeom prst="rect">
            <a:avLst/>
          </a:prstGeom>
          <a:noFill/>
        </p:spPr>
        <p:txBody>
          <a:bodyPr wrap="square" rtlCol="0">
            <a:spAutoFit/>
          </a:bodyPr>
          <a:lstStyle/>
          <a:p>
            <a:pPr algn="l"/>
            <a:r>
              <a:rPr lang="en-GB" sz="1600" b="1" dirty="0">
                <a:latin typeface="Open Sans" pitchFamily="2" charset="0"/>
                <a:ea typeface="Open Sans" pitchFamily="2" charset="0"/>
                <a:cs typeface="Open Sans" pitchFamily="2" charset="0"/>
              </a:rPr>
              <a:t>Speak to a trusted adult. </a:t>
            </a:r>
            <a:r>
              <a:rPr lang="en-GB" sz="1600" dirty="0">
                <a:latin typeface="Open Sans" pitchFamily="2" charset="0"/>
                <a:ea typeface="Open Sans" pitchFamily="2" charset="0"/>
                <a:cs typeface="Open Sans" pitchFamily="2" charset="0"/>
              </a:rPr>
              <a:t>If a young person is worried about something that’s happened, talking to someone they know, like a teacher or parent, may make them feel better and help them plan what to do next if action is needed.</a:t>
            </a:r>
          </a:p>
        </p:txBody>
      </p:sp>
      <p:sp>
        <p:nvSpPr>
          <p:cNvPr id="15" name="TextBox 14">
            <a:extLst>
              <a:ext uri="{FF2B5EF4-FFF2-40B4-BE49-F238E27FC236}">
                <a16:creationId xmlns:a16="http://schemas.microsoft.com/office/drawing/2014/main" id="{9D178DEF-58CC-446C-AEF7-136D8D5C0746}"/>
              </a:ext>
            </a:extLst>
          </p:cNvPr>
          <p:cNvSpPr txBox="1"/>
          <p:nvPr userDrawn="1"/>
        </p:nvSpPr>
        <p:spPr>
          <a:xfrm>
            <a:off x="6440424" y="2369919"/>
            <a:ext cx="5511800" cy="1323439"/>
          </a:xfrm>
          <a:prstGeom prst="rect">
            <a:avLst/>
          </a:prstGeom>
          <a:noFill/>
        </p:spPr>
        <p:txBody>
          <a:bodyPr wrap="square" rtlCol="0">
            <a:spAutoFit/>
          </a:bodyPr>
          <a:lstStyle/>
          <a:p>
            <a:pPr algn="l"/>
            <a:r>
              <a:rPr lang="en-GB" sz="1600" b="1" dirty="0">
                <a:latin typeface="Open Sans" pitchFamily="2" charset="0"/>
                <a:ea typeface="Open Sans" pitchFamily="2" charset="0"/>
                <a:cs typeface="Open Sans" pitchFamily="2" charset="0"/>
              </a:rPr>
              <a:t>Childline </a:t>
            </a:r>
            <a:r>
              <a:rPr lang="en-GB" sz="1600" dirty="0">
                <a:latin typeface="Open Sans" pitchFamily="2" charset="0"/>
                <a:ea typeface="Open Sans" pitchFamily="2" charset="0"/>
                <a:cs typeface="Open Sans" pitchFamily="2" charset="0"/>
              </a:rPr>
              <a:t>is a free, private, and confidential service where young people can talk about anything. Whatever the worry, Childline can be contacted online, or on the phone, any time. The Childline website also has lots of helpful advice, games, and activities.</a:t>
            </a:r>
          </a:p>
        </p:txBody>
      </p:sp>
      <p:sp>
        <p:nvSpPr>
          <p:cNvPr id="16" name="TextBox 15">
            <a:extLst>
              <a:ext uri="{FF2B5EF4-FFF2-40B4-BE49-F238E27FC236}">
                <a16:creationId xmlns:a16="http://schemas.microsoft.com/office/drawing/2014/main" id="{6EDC8B86-DD54-4F14-B834-D8B46708ACAB}"/>
              </a:ext>
            </a:extLst>
          </p:cNvPr>
          <p:cNvSpPr txBox="1"/>
          <p:nvPr userDrawn="1"/>
        </p:nvSpPr>
        <p:spPr>
          <a:xfrm>
            <a:off x="3572503" y="4568995"/>
            <a:ext cx="5361428" cy="1077218"/>
          </a:xfrm>
          <a:prstGeom prst="rect">
            <a:avLst/>
          </a:prstGeom>
          <a:noFill/>
        </p:spPr>
        <p:txBody>
          <a:bodyPr wrap="square" rtlCol="0">
            <a:spAutoFit/>
          </a:bodyPr>
          <a:lstStyle/>
          <a:p>
            <a:pPr algn="l"/>
            <a:r>
              <a:rPr lang="en-GB" sz="1600" b="1" dirty="0">
                <a:latin typeface="Open Sans" pitchFamily="2" charset="0"/>
                <a:ea typeface="Open Sans" pitchFamily="2" charset="0"/>
                <a:cs typeface="Open Sans" pitchFamily="2" charset="0"/>
              </a:rPr>
              <a:t>CEOP Safety Centre </a:t>
            </a:r>
            <a:r>
              <a:rPr lang="en-GB" sz="1600" dirty="0">
                <a:latin typeface="Open Sans" pitchFamily="2" charset="0"/>
                <a:ea typeface="Open Sans" pitchFamily="2" charset="0"/>
                <a:cs typeface="Open Sans" pitchFamily="2" charset="0"/>
              </a:rPr>
              <a:t>is available for young people under 18 to report online sexual abuse. A specialist child protection advisor will work to make sure that the young person is protected.</a:t>
            </a:r>
          </a:p>
        </p:txBody>
      </p:sp>
      <p:pic>
        <p:nvPicPr>
          <p:cNvPr id="17" name="Picture 2" descr="H:\Offline Files\Outlook Temp\Childline_logo_2018.png">
            <a:extLst>
              <a:ext uri="{FF2B5EF4-FFF2-40B4-BE49-F238E27FC236}">
                <a16:creationId xmlns:a16="http://schemas.microsoft.com/office/drawing/2014/main" id="{F18635E2-403A-41B8-9F1E-E4A5A2A1A61C}"/>
              </a:ext>
            </a:extLst>
          </p:cNvPr>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7787836" y="1557650"/>
            <a:ext cx="2164129" cy="781170"/>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9">
            <a:extLst>
              <a:ext uri="{FF2B5EF4-FFF2-40B4-BE49-F238E27FC236}">
                <a16:creationId xmlns:a16="http://schemas.microsoft.com/office/drawing/2014/main" id="{F609E649-3408-4C46-995E-0D2F89C2CF22}"/>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1353800" y="5646213"/>
            <a:ext cx="717585" cy="720455"/>
          </a:xfrm>
          <a:prstGeom prst="rect">
            <a:avLst/>
          </a:prstGeom>
        </p:spPr>
      </p:pic>
      <p:sp>
        <p:nvSpPr>
          <p:cNvPr id="3" name="TextBox 2">
            <a:extLst>
              <a:ext uri="{FF2B5EF4-FFF2-40B4-BE49-F238E27FC236}">
                <a16:creationId xmlns:a16="http://schemas.microsoft.com/office/drawing/2014/main" id="{C155E90F-7D03-4B2F-9173-ABEBDD79A8AA}"/>
              </a:ext>
            </a:extLst>
          </p:cNvPr>
          <p:cNvSpPr txBox="1"/>
          <p:nvPr userDrawn="1"/>
        </p:nvSpPr>
        <p:spPr>
          <a:xfrm>
            <a:off x="838200" y="609598"/>
            <a:ext cx="10515600" cy="769441"/>
          </a:xfrm>
          <a:prstGeom prst="rect">
            <a:avLst/>
          </a:prstGeom>
          <a:noFill/>
        </p:spPr>
        <p:txBody>
          <a:bodyPr wrap="square" rtlCol="0">
            <a:spAutoFit/>
          </a:bodyPr>
          <a:lstStyle/>
          <a:p>
            <a:r>
              <a:rPr lang="en-GB" sz="4400" b="1" dirty="0">
                <a:latin typeface="Open Sans" pitchFamily="2" charset="0"/>
                <a:ea typeface="Open Sans" pitchFamily="2" charset="0"/>
                <a:cs typeface="Open Sans" pitchFamily="2" charset="0"/>
              </a:rPr>
              <a:t>Support services</a:t>
            </a:r>
          </a:p>
        </p:txBody>
      </p:sp>
      <p:pic>
        <p:nvPicPr>
          <p:cNvPr id="21" name="Picture 20">
            <a:extLst>
              <a:ext uri="{FF2B5EF4-FFF2-40B4-BE49-F238E27FC236}">
                <a16:creationId xmlns:a16="http://schemas.microsoft.com/office/drawing/2014/main" id="{E87027FF-63CE-4553-8554-7319B69F0D11}"/>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0733657" y="0"/>
            <a:ext cx="1442301" cy="1442301"/>
          </a:xfrm>
          <a:prstGeom prst="rect">
            <a:avLst/>
          </a:prstGeom>
        </p:spPr>
      </p:pic>
    </p:spTree>
    <p:extLst>
      <p:ext uri="{BB962C8B-B14F-4D97-AF65-F5344CB8AC3E}">
        <p14:creationId xmlns:p14="http://schemas.microsoft.com/office/powerpoint/2010/main" val="23187093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74B6FC-2A4E-4C58-A3A8-E7D4544ED90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6791D8DD-FFE3-4C45-9FCE-FE5F8F9F4F1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B93D853-3C7B-4D38-B0E7-5EB44AAA22E9}"/>
              </a:ext>
            </a:extLst>
          </p:cNvPr>
          <p:cNvSpPr>
            <a:spLocks noGrp="1"/>
          </p:cNvSpPr>
          <p:nvPr>
            <p:ph type="dt" sz="half" idx="10"/>
          </p:nvPr>
        </p:nvSpPr>
        <p:spPr/>
        <p:txBody>
          <a:bodyPr/>
          <a:lstStyle/>
          <a:p>
            <a:fld id="{0D8BB8D7-DE47-4F03-9AB7-644EF34E1A39}" type="datetime1">
              <a:rPr lang="en-GB" smtClean="0"/>
              <a:t>06/07/2022</a:t>
            </a:fld>
            <a:endParaRPr lang="en-GB"/>
          </a:p>
        </p:txBody>
      </p:sp>
      <p:sp>
        <p:nvSpPr>
          <p:cNvPr id="5" name="Footer Placeholder 4">
            <a:extLst>
              <a:ext uri="{FF2B5EF4-FFF2-40B4-BE49-F238E27FC236}">
                <a16:creationId xmlns:a16="http://schemas.microsoft.com/office/drawing/2014/main" id="{5D6102E9-47D9-42D1-84A6-34C117BFB59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1B87BEE-DC90-4FE5-A789-602C8986EF12}"/>
              </a:ext>
            </a:extLst>
          </p:cNvPr>
          <p:cNvSpPr>
            <a:spLocks noGrp="1"/>
          </p:cNvSpPr>
          <p:nvPr>
            <p:ph type="sldNum" sz="quarter" idx="12"/>
          </p:nvPr>
        </p:nvSpPr>
        <p:spPr/>
        <p:txBody>
          <a:bodyPr/>
          <a:lstStyle/>
          <a:p>
            <a:fld id="{9A204BD2-ADAC-4DD9-87BA-ED0225123CB0}" type="slidenum">
              <a:rPr lang="en-GB" smtClean="0"/>
              <a:t>‹#›</a:t>
            </a:fld>
            <a:endParaRPr lang="en-GB"/>
          </a:p>
        </p:txBody>
      </p:sp>
    </p:spTree>
    <p:extLst>
      <p:ext uri="{BB962C8B-B14F-4D97-AF65-F5344CB8AC3E}">
        <p14:creationId xmlns:p14="http://schemas.microsoft.com/office/powerpoint/2010/main" val="10699003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E61663-2FF4-417C-986D-1216BF80592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BFC40CF-91AB-4970-848A-3FEC8D45FA4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37BFE39A-D14A-43B4-B8D2-2EEA0F23BCA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EA3F0911-7FAC-4FB1-B434-9B9D0BBBADD7}"/>
              </a:ext>
            </a:extLst>
          </p:cNvPr>
          <p:cNvSpPr>
            <a:spLocks noGrp="1"/>
          </p:cNvSpPr>
          <p:nvPr>
            <p:ph type="dt" sz="half" idx="10"/>
          </p:nvPr>
        </p:nvSpPr>
        <p:spPr/>
        <p:txBody>
          <a:bodyPr/>
          <a:lstStyle/>
          <a:p>
            <a:fld id="{FF291527-FBAD-457B-A28D-071A3E363423}" type="datetime1">
              <a:rPr lang="en-GB" smtClean="0"/>
              <a:t>06/07/2022</a:t>
            </a:fld>
            <a:endParaRPr lang="en-GB"/>
          </a:p>
        </p:txBody>
      </p:sp>
      <p:sp>
        <p:nvSpPr>
          <p:cNvPr id="6" name="Footer Placeholder 5">
            <a:extLst>
              <a:ext uri="{FF2B5EF4-FFF2-40B4-BE49-F238E27FC236}">
                <a16:creationId xmlns:a16="http://schemas.microsoft.com/office/drawing/2014/main" id="{F82A7B67-047D-483F-9D81-921E78FD797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77D40A8-F9BB-4224-B049-AAF5E5633894}"/>
              </a:ext>
            </a:extLst>
          </p:cNvPr>
          <p:cNvSpPr>
            <a:spLocks noGrp="1"/>
          </p:cNvSpPr>
          <p:nvPr>
            <p:ph type="sldNum" sz="quarter" idx="12"/>
          </p:nvPr>
        </p:nvSpPr>
        <p:spPr/>
        <p:txBody>
          <a:bodyPr/>
          <a:lstStyle/>
          <a:p>
            <a:fld id="{9A204BD2-ADAC-4DD9-87BA-ED0225123CB0}" type="slidenum">
              <a:rPr lang="en-GB" smtClean="0"/>
              <a:t>‹#›</a:t>
            </a:fld>
            <a:endParaRPr lang="en-GB"/>
          </a:p>
        </p:txBody>
      </p:sp>
    </p:spTree>
    <p:extLst>
      <p:ext uri="{BB962C8B-B14F-4D97-AF65-F5344CB8AC3E}">
        <p14:creationId xmlns:p14="http://schemas.microsoft.com/office/powerpoint/2010/main" val="30061902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C9EE1D-0650-46B1-8E44-20B75F4BB4D8}"/>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F4AC505-79B1-4E3F-9081-35581736950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6B9F45E-B932-4259-B913-448CBF5C10A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8A0057D5-B8D3-4983-B9C5-906EC62CE3E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C7BCAD3-4E33-4389-AAC0-F613603E3A1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27ADEBCA-A9D9-48D4-9950-C41035B8552B}"/>
              </a:ext>
            </a:extLst>
          </p:cNvPr>
          <p:cNvSpPr>
            <a:spLocks noGrp="1"/>
          </p:cNvSpPr>
          <p:nvPr>
            <p:ph type="dt" sz="half" idx="10"/>
          </p:nvPr>
        </p:nvSpPr>
        <p:spPr/>
        <p:txBody>
          <a:bodyPr/>
          <a:lstStyle/>
          <a:p>
            <a:fld id="{C6A8037A-DEDC-461A-A940-A2CE41E005EC}" type="datetime1">
              <a:rPr lang="en-GB" smtClean="0"/>
              <a:t>06/07/2022</a:t>
            </a:fld>
            <a:endParaRPr lang="en-GB"/>
          </a:p>
        </p:txBody>
      </p:sp>
      <p:sp>
        <p:nvSpPr>
          <p:cNvPr id="8" name="Footer Placeholder 7">
            <a:extLst>
              <a:ext uri="{FF2B5EF4-FFF2-40B4-BE49-F238E27FC236}">
                <a16:creationId xmlns:a16="http://schemas.microsoft.com/office/drawing/2014/main" id="{EE05F021-77D7-41B1-AC11-045D3F414A15}"/>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B536E591-9268-4922-9C36-DACAD51315A9}"/>
              </a:ext>
            </a:extLst>
          </p:cNvPr>
          <p:cNvSpPr>
            <a:spLocks noGrp="1"/>
          </p:cNvSpPr>
          <p:nvPr>
            <p:ph type="sldNum" sz="quarter" idx="12"/>
          </p:nvPr>
        </p:nvSpPr>
        <p:spPr/>
        <p:txBody>
          <a:bodyPr/>
          <a:lstStyle/>
          <a:p>
            <a:fld id="{9A204BD2-ADAC-4DD9-87BA-ED0225123CB0}" type="slidenum">
              <a:rPr lang="en-GB" smtClean="0"/>
              <a:t>‹#›</a:t>
            </a:fld>
            <a:endParaRPr lang="en-GB"/>
          </a:p>
        </p:txBody>
      </p:sp>
    </p:spTree>
    <p:extLst>
      <p:ext uri="{BB962C8B-B14F-4D97-AF65-F5344CB8AC3E}">
        <p14:creationId xmlns:p14="http://schemas.microsoft.com/office/powerpoint/2010/main" val="31896734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A94EB1D-B17D-430B-8020-DEF8F9665B2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8656573-3096-48F2-9430-1BE2FA7BCB8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D19C03B-9AC9-4713-8419-655BEB6466A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82FAA2B-3879-484E-9830-DA483B61EBB3}" type="datetime1">
              <a:rPr lang="en-GB" smtClean="0"/>
              <a:t>06/07/2022</a:t>
            </a:fld>
            <a:endParaRPr lang="en-GB"/>
          </a:p>
        </p:txBody>
      </p:sp>
      <p:sp>
        <p:nvSpPr>
          <p:cNvPr id="5" name="Footer Placeholder 4">
            <a:extLst>
              <a:ext uri="{FF2B5EF4-FFF2-40B4-BE49-F238E27FC236}">
                <a16:creationId xmlns:a16="http://schemas.microsoft.com/office/drawing/2014/main" id="{B3934261-278E-4973-B214-62E7C372EA5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55230278-0CAB-4F77-83B1-A62844B3849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204BD2-ADAC-4DD9-87BA-ED0225123CB0}" type="slidenum">
              <a:rPr lang="en-GB" smtClean="0"/>
              <a:t>‹#›</a:t>
            </a:fld>
            <a:endParaRPr lang="en-GB"/>
          </a:p>
        </p:txBody>
      </p:sp>
    </p:spTree>
    <p:extLst>
      <p:ext uri="{BB962C8B-B14F-4D97-AF65-F5344CB8AC3E}">
        <p14:creationId xmlns:p14="http://schemas.microsoft.com/office/powerpoint/2010/main" val="2244707339"/>
      </p:ext>
    </p:extLst>
  </p:cSld>
  <p:clrMap bg1="lt1" tx1="dk1" bg2="lt2" tx2="dk2" accent1="accent1" accent2="accent2" accent3="accent3" accent4="accent4" accent5="accent5" accent6="accent6" hlink="hlink" folHlink="folHlink"/>
  <p:sldLayoutIdLst>
    <p:sldLayoutId id="2147483649" r:id="rId1"/>
    <p:sldLayoutId id="2147483663" r:id="rId2"/>
    <p:sldLayoutId id="2147483661" r:id="rId3"/>
    <p:sldLayoutId id="2147483666" r:id="rId4"/>
    <p:sldLayoutId id="2147483664" r:id="rId5"/>
    <p:sldLayoutId id="2147483662" r:id="rId6"/>
    <p:sldLayoutId id="2147483651" r:id="rId7"/>
    <p:sldLayoutId id="2147483652" r:id="rId8"/>
    <p:sldLayoutId id="2147483653" r:id="rId9"/>
    <p:sldLayoutId id="2147483654" r:id="rId10"/>
    <p:sldLayoutId id="2147483655" r:id="rId11"/>
    <p:sldLayoutId id="2147483656" r:id="rId12"/>
    <p:sldLayoutId id="2147483657" r:id="rId13"/>
    <p:sldLayoutId id="2147483658" r:id="rId14"/>
    <p:sldLayoutId id="2147483659" r:id="rId15"/>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13.sv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4.jpeg"/><Relationship Id="rId2" Type="http://schemas.openxmlformats.org/officeDocument/2006/relationships/notesSlide" Target="../notesSlides/notesSlide18.xml"/><Relationship Id="rId1" Type="http://schemas.openxmlformats.org/officeDocument/2006/relationships/slideLayout" Target="../slideLayouts/slideLayout4.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svg"/></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4.xml"/><Relationship Id="rId4" Type="http://schemas.openxmlformats.org/officeDocument/2006/relationships/image" Target="../media/image13.sv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image" Target="../media/image13.sv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B60241-C1AE-4386-B7EC-A41F5689ACA4}"/>
              </a:ext>
            </a:extLst>
          </p:cNvPr>
          <p:cNvSpPr>
            <a:spLocks noGrp="1"/>
          </p:cNvSpPr>
          <p:nvPr>
            <p:ph type="ctrTitle"/>
          </p:nvPr>
        </p:nvSpPr>
        <p:spPr>
          <a:xfrm>
            <a:off x="838199" y="2778550"/>
            <a:ext cx="9323896" cy="2387600"/>
          </a:xfrm>
        </p:spPr>
        <p:txBody>
          <a:bodyPr/>
          <a:lstStyle/>
          <a:p>
            <a:r>
              <a:rPr lang="en-GB" dirty="0"/>
              <a:t>Sexual content online</a:t>
            </a:r>
          </a:p>
        </p:txBody>
      </p:sp>
    </p:spTree>
    <p:extLst>
      <p:ext uri="{BB962C8B-B14F-4D97-AF65-F5344CB8AC3E}">
        <p14:creationId xmlns:p14="http://schemas.microsoft.com/office/powerpoint/2010/main" val="2277837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250BA4-CFB2-4D38-B9A6-0CE215A4F287}"/>
              </a:ext>
            </a:extLst>
          </p:cNvPr>
          <p:cNvSpPr>
            <a:spLocks noGrp="1"/>
          </p:cNvSpPr>
          <p:nvPr>
            <p:ph type="title"/>
          </p:nvPr>
        </p:nvSpPr>
        <p:spPr>
          <a:xfrm>
            <a:off x="838200" y="365125"/>
            <a:ext cx="10182726" cy="1325563"/>
          </a:xfrm>
        </p:spPr>
        <p:txBody>
          <a:bodyPr/>
          <a:lstStyle/>
          <a:p>
            <a:r>
              <a:rPr lang="en-GB" dirty="0"/>
              <a:t>Examples of harmful messages from sexual content online</a:t>
            </a:r>
          </a:p>
        </p:txBody>
      </p:sp>
      <p:sp>
        <p:nvSpPr>
          <p:cNvPr id="3" name="Content Placeholder 2">
            <a:extLst>
              <a:ext uri="{FF2B5EF4-FFF2-40B4-BE49-F238E27FC236}">
                <a16:creationId xmlns:a16="http://schemas.microsoft.com/office/drawing/2014/main" id="{514ADCCE-4904-4283-8EBD-FA3DB7EB9FFD}"/>
              </a:ext>
            </a:extLst>
          </p:cNvPr>
          <p:cNvSpPr>
            <a:spLocks noGrp="1"/>
          </p:cNvSpPr>
          <p:nvPr>
            <p:ph idx="1"/>
          </p:nvPr>
        </p:nvSpPr>
        <p:spPr/>
        <p:txBody>
          <a:bodyPr/>
          <a:lstStyle/>
          <a:p>
            <a:r>
              <a:rPr lang="en-GB" dirty="0"/>
              <a:t>In sexual situations, people should just follow their feelings of sexual arousal.</a:t>
            </a:r>
          </a:p>
          <a:p>
            <a:r>
              <a:rPr lang="en-GB" dirty="0"/>
              <a:t>Sex is about using another person’s body for pleasure.</a:t>
            </a:r>
          </a:p>
          <a:p>
            <a:r>
              <a:rPr lang="en-GB" dirty="0"/>
              <a:t>Open communication in sex is not necessary.</a:t>
            </a:r>
          </a:p>
          <a:p>
            <a:r>
              <a:rPr lang="en-GB" dirty="0"/>
              <a:t>Personal connection is irrelevant to sex.</a:t>
            </a:r>
          </a:p>
          <a:p>
            <a:r>
              <a:rPr lang="en-GB" dirty="0"/>
              <a:t>In sexual situations, someone’s personal values don’t apply.</a:t>
            </a:r>
          </a:p>
          <a:p>
            <a:r>
              <a:rPr lang="en-GB" dirty="0"/>
              <a:t>It’s normal and ok in sexual situations to use pressure, manipulation, deception, insults or violence.</a:t>
            </a:r>
          </a:p>
          <a:p>
            <a:r>
              <a:rPr lang="en-GB" dirty="0"/>
              <a:t>In sexual situations it’s ok to discriminate (treating people unfairly based on characteristics such as race, gender and sexuality).</a:t>
            </a:r>
          </a:p>
        </p:txBody>
      </p:sp>
      <p:sp>
        <p:nvSpPr>
          <p:cNvPr id="4" name="Slide Number Placeholder 3">
            <a:extLst>
              <a:ext uri="{FF2B5EF4-FFF2-40B4-BE49-F238E27FC236}">
                <a16:creationId xmlns:a16="http://schemas.microsoft.com/office/drawing/2014/main" id="{8CF958CC-99CC-48DE-80EC-71C799D6F46E}"/>
              </a:ext>
            </a:extLst>
          </p:cNvPr>
          <p:cNvSpPr>
            <a:spLocks noGrp="1"/>
          </p:cNvSpPr>
          <p:nvPr>
            <p:ph type="sldNum" sz="quarter" idx="12"/>
          </p:nvPr>
        </p:nvSpPr>
        <p:spPr/>
        <p:txBody>
          <a:bodyPr/>
          <a:lstStyle/>
          <a:p>
            <a:fld id="{9A204BD2-ADAC-4DD9-87BA-ED0225123CB0}" type="slidenum">
              <a:rPr lang="en-GB" smtClean="0"/>
              <a:pPr/>
              <a:t>10</a:t>
            </a:fld>
            <a:endParaRPr lang="en-GB" dirty="0"/>
          </a:p>
        </p:txBody>
      </p:sp>
    </p:spTree>
    <p:extLst>
      <p:ext uri="{BB962C8B-B14F-4D97-AF65-F5344CB8AC3E}">
        <p14:creationId xmlns:p14="http://schemas.microsoft.com/office/powerpoint/2010/main" val="6303038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570526-B511-4A39-91F7-427B8386198A}"/>
              </a:ext>
            </a:extLst>
          </p:cNvPr>
          <p:cNvSpPr>
            <a:spLocks noGrp="1"/>
          </p:cNvSpPr>
          <p:nvPr>
            <p:ph type="title"/>
          </p:nvPr>
        </p:nvSpPr>
        <p:spPr/>
        <p:txBody>
          <a:bodyPr/>
          <a:lstStyle/>
          <a:p>
            <a:r>
              <a:rPr lang="en-GB" dirty="0"/>
              <a:t>Short-term impact</a:t>
            </a:r>
          </a:p>
        </p:txBody>
      </p:sp>
      <p:sp>
        <p:nvSpPr>
          <p:cNvPr id="3" name="Content Placeholder 2">
            <a:extLst>
              <a:ext uri="{FF2B5EF4-FFF2-40B4-BE49-F238E27FC236}">
                <a16:creationId xmlns:a16="http://schemas.microsoft.com/office/drawing/2014/main" id="{077598A0-61B0-4BA6-A2D4-70996E338CAC}"/>
              </a:ext>
            </a:extLst>
          </p:cNvPr>
          <p:cNvSpPr>
            <a:spLocks noGrp="1"/>
          </p:cNvSpPr>
          <p:nvPr>
            <p:ph idx="1"/>
          </p:nvPr>
        </p:nvSpPr>
        <p:spPr>
          <a:xfrm>
            <a:off x="838200" y="1520825"/>
            <a:ext cx="10515600" cy="4972050"/>
          </a:xfrm>
        </p:spPr>
        <p:txBody>
          <a:bodyPr>
            <a:noAutofit/>
          </a:bodyPr>
          <a:lstStyle/>
          <a:p>
            <a:pPr marL="0" indent="0">
              <a:buNone/>
            </a:pPr>
            <a:r>
              <a:rPr lang="en-GB" dirty="0"/>
              <a:t>In the short term, or in the moment people see it, sexual content may cause a range of feelings, such as:</a:t>
            </a:r>
          </a:p>
          <a:p>
            <a:r>
              <a:rPr lang="en-GB" dirty="0"/>
              <a:t>Curiosity</a:t>
            </a:r>
          </a:p>
          <a:p>
            <a:r>
              <a:rPr lang="en-GB" dirty="0"/>
              <a:t>Enjoyment</a:t>
            </a:r>
          </a:p>
          <a:p>
            <a:r>
              <a:rPr lang="en-GB" dirty="0"/>
              <a:t>Disgust</a:t>
            </a:r>
          </a:p>
          <a:p>
            <a:r>
              <a:rPr lang="en-GB" dirty="0"/>
              <a:t>Feeling uncomfortable</a:t>
            </a:r>
          </a:p>
          <a:p>
            <a:r>
              <a:rPr lang="en-GB" dirty="0"/>
              <a:t>Anger </a:t>
            </a:r>
            <a:r>
              <a:rPr lang="en-GB" i="1" dirty="0"/>
              <a:t>‘I didn’t want to see that’</a:t>
            </a:r>
          </a:p>
          <a:p>
            <a:r>
              <a:rPr lang="en-GB" dirty="0"/>
              <a:t>Insecurity or jealousy </a:t>
            </a:r>
            <a:r>
              <a:rPr lang="en-GB" i="1" dirty="0"/>
              <a:t>‘I don’t look like that’</a:t>
            </a:r>
          </a:p>
          <a:p>
            <a:r>
              <a:rPr lang="en-GB" dirty="0"/>
              <a:t>Confusion </a:t>
            </a:r>
          </a:p>
          <a:p>
            <a:r>
              <a:rPr lang="en-GB" dirty="0"/>
              <a:t>Shock </a:t>
            </a:r>
          </a:p>
          <a:p>
            <a:r>
              <a:rPr lang="en-GB" dirty="0"/>
              <a:t>Distress and upset</a:t>
            </a:r>
          </a:p>
        </p:txBody>
      </p:sp>
      <p:sp>
        <p:nvSpPr>
          <p:cNvPr id="4" name="Slide Number Placeholder 3">
            <a:extLst>
              <a:ext uri="{FF2B5EF4-FFF2-40B4-BE49-F238E27FC236}">
                <a16:creationId xmlns:a16="http://schemas.microsoft.com/office/drawing/2014/main" id="{223D60A8-C98B-49F5-865D-E4818890EC4B}"/>
              </a:ext>
            </a:extLst>
          </p:cNvPr>
          <p:cNvSpPr>
            <a:spLocks noGrp="1"/>
          </p:cNvSpPr>
          <p:nvPr>
            <p:ph type="sldNum" sz="quarter" idx="12"/>
          </p:nvPr>
        </p:nvSpPr>
        <p:spPr/>
        <p:txBody>
          <a:bodyPr/>
          <a:lstStyle/>
          <a:p>
            <a:fld id="{9A204BD2-ADAC-4DD9-87BA-ED0225123CB0}" type="slidenum">
              <a:rPr lang="en-GB" smtClean="0"/>
              <a:pPr/>
              <a:t>11</a:t>
            </a:fld>
            <a:endParaRPr lang="en-GB" dirty="0"/>
          </a:p>
        </p:txBody>
      </p:sp>
    </p:spTree>
    <p:extLst>
      <p:ext uri="{BB962C8B-B14F-4D97-AF65-F5344CB8AC3E}">
        <p14:creationId xmlns:p14="http://schemas.microsoft.com/office/powerpoint/2010/main" val="882325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AB727F-1225-4E68-9B2D-B9129ED84B0E}"/>
              </a:ext>
            </a:extLst>
          </p:cNvPr>
          <p:cNvSpPr>
            <a:spLocks noGrp="1"/>
          </p:cNvSpPr>
          <p:nvPr>
            <p:ph type="title"/>
          </p:nvPr>
        </p:nvSpPr>
        <p:spPr/>
        <p:txBody>
          <a:bodyPr/>
          <a:lstStyle/>
          <a:p>
            <a:r>
              <a:rPr lang="en-GB" dirty="0"/>
              <a:t>Long-term impact</a:t>
            </a:r>
          </a:p>
        </p:txBody>
      </p:sp>
      <p:sp>
        <p:nvSpPr>
          <p:cNvPr id="3" name="Content Placeholder 2">
            <a:extLst>
              <a:ext uri="{FF2B5EF4-FFF2-40B4-BE49-F238E27FC236}">
                <a16:creationId xmlns:a16="http://schemas.microsoft.com/office/drawing/2014/main" id="{8FEDF879-A7B5-4DE5-B29E-2B052D40311F}"/>
              </a:ext>
            </a:extLst>
          </p:cNvPr>
          <p:cNvSpPr>
            <a:spLocks noGrp="1"/>
          </p:cNvSpPr>
          <p:nvPr>
            <p:ph idx="1"/>
          </p:nvPr>
        </p:nvSpPr>
        <p:spPr/>
        <p:txBody>
          <a:bodyPr/>
          <a:lstStyle/>
          <a:p>
            <a:pPr marL="0" indent="0">
              <a:buNone/>
            </a:pPr>
            <a:r>
              <a:rPr lang="en-GB" dirty="0"/>
              <a:t>In the long term, coming across or viewing sexual content can begin to impact on the way people think and feel about themselves, how they behave and their relationships.</a:t>
            </a:r>
          </a:p>
          <a:p>
            <a:pPr marL="0" indent="0">
              <a:buNone/>
            </a:pPr>
            <a:endParaRPr lang="en-GB" dirty="0"/>
          </a:p>
          <a:p>
            <a:pPr marL="0" indent="0">
              <a:buNone/>
            </a:pPr>
            <a:r>
              <a:rPr lang="en-GB" dirty="0"/>
              <a:t>Create a mind map showing the ways either </a:t>
            </a:r>
            <a:r>
              <a:rPr lang="en-GB" b="1" dirty="0"/>
              <a:t>relationships</a:t>
            </a:r>
            <a:r>
              <a:rPr lang="en-GB" dirty="0"/>
              <a:t>, </a:t>
            </a:r>
            <a:r>
              <a:rPr lang="en-GB" b="1" dirty="0"/>
              <a:t>body image</a:t>
            </a:r>
            <a:r>
              <a:rPr lang="en-GB" dirty="0"/>
              <a:t>, or </a:t>
            </a:r>
            <a:r>
              <a:rPr lang="en-GB" b="1" dirty="0"/>
              <a:t>attitudes and behaviours </a:t>
            </a:r>
            <a:r>
              <a:rPr lang="en-GB" dirty="0"/>
              <a:t>are impacted by seeing sexual content online over time.</a:t>
            </a:r>
          </a:p>
        </p:txBody>
      </p:sp>
      <p:sp>
        <p:nvSpPr>
          <p:cNvPr id="4" name="Slide Number Placeholder 3">
            <a:extLst>
              <a:ext uri="{FF2B5EF4-FFF2-40B4-BE49-F238E27FC236}">
                <a16:creationId xmlns:a16="http://schemas.microsoft.com/office/drawing/2014/main" id="{0D51B3AC-C4F7-4575-8500-60D4E2D75AEF}"/>
              </a:ext>
            </a:extLst>
          </p:cNvPr>
          <p:cNvSpPr>
            <a:spLocks noGrp="1"/>
          </p:cNvSpPr>
          <p:nvPr>
            <p:ph type="sldNum" sz="quarter" idx="12"/>
          </p:nvPr>
        </p:nvSpPr>
        <p:spPr/>
        <p:txBody>
          <a:bodyPr/>
          <a:lstStyle/>
          <a:p>
            <a:fld id="{9A204BD2-ADAC-4DD9-87BA-ED0225123CB0}" type="slidenum">
              <a:rPr lang="en-GB" smtClean="0"/>
              <a:pPr/>
              <a:t>12</a:t>
            </a:fld>
            <a:endParaRPr lang="en-GB" dirty="0"/>
          </a:p>
        </p:txBody>
      </p:sp>
      <p:pic>
        <p:nvPicPr>
          <p:cNvPr id="5" name="Graphic 4" descr="Pencil">
            <a:extLst>
              <a:ext uri="{FF2B5EF4-FFF2-40B4-BE49-F238E27FC236}">
                <a16:creationId xmlns:a16="http://schemas.microsoft.com/office/drawing/2014/main" id="{957B961F-3342-4CBE-8795-6B165CF59956}"/>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80060" y="3338466"/>
            <a:ext cx="558140" cy="558140"/>
          </a:xfrm>
          <a:prstGeom prst="rect">
            <a:avLst/>
          </a:prstGeom>
        </p:spPr>
      </p:pic>
    </p:spTree>
    <p:extLst>
      <p:ext uri="{BB962C8B-B14F-4D97-AF65-F5344CB8AC3E}">
        <p14:creationId xmlns:p14="http://schemas.microsoft.com/office/powerpoint/2010/main" val="1329297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EB00CF-519F-444A-99B3-1BC0CDDA6F47}"/>
              </a:ext>
            </a:extLst>
          </p:cNvPr>
          <p:cNvSpPr>
            <a:spLocks noGrp="1"/>
          </p:cNvSpPr>
          <p:nvPr>
            <p:ph type="title"/>
          </p:nvPr>
        </p:nvSpPr>
        <p:spPr/>
        <p:txBody>
          <a:bodyPr/>
          <a:lstStyle/>
          <a:p>
            <a:r>
              <a:rPr lang="en-GB" dirty="0"/>
              <a:t>Long-term impact - relationships</a:t>
            </a:r>
          </a:p>
        </p:txBody>
      </p:sp>
      <p:sp>
        <p:nvSpPr>
          <p:cNvPr id="3" name="Content Placeholder 2">
            <a:extLst>
              <a:ext uri="{FF2B5EF4-FFF2-40B4-BE49-F238E27FC236}">
                <a16:creationId xmlns:a16="http://schemas.microsoft.com/office/drawing/2014/main" id="{23DC472A-9CFF-4286-A7C0-FD4D60268186}"/>
              </a:ext>
            </a:extLst>
          </p:cNvPr>
          <p:cNvSpPr>
            <a:spLocks noGrp="1"/>
          </p:cNvSpPr>
          <p:nvPr>
            <p:ph idx="1"/>
          </p:nvPr>
        </p:nvSpPr>
        <p:spPr/>
        <p:txBody>
          <a:bodyPr/>
          <a:lstStyle/>
          <a:p>
            <a:pPr lvl="0"/>
            <a:r>
              <a:rPr lang="en-GB" dirty="0"/>
              <a:t>People feel less satisfied in their sexual experiences with another person because they find it harder to be turned on by intimate connections (as they have become used to the sexual content they see online). </a:t>
            </a:r>
          </a:p>
          <a:p>
            <a:endParaRPr lang="en-GB" dirty="0"/>
          </a:p>
          <a:p>
            <a:pPr lvl="0"/>
            <a:r>
              <a:rPr lang="en-GB" dirty="0"/>
              <a:t>It can make people feel as though their relationship is not ‘normal’ if it’s not similar to the sex they see online. </a:t>
            </a:r>
          </a:p>
          <a:p>
            <a:pPr marL="0" indent="0">
              <a:buNone/>
            </a:pPr>
            <a:endParaRPr lang="en-GB" dirty="0"/>
          </a:p>
          <a:p>
            <a:r>
              <a:rPr lang="en-GB" dirty="0"/>
              <a:t>Changes in attitude or behaviour can lead to falling out with or losing friends or romantic partners.</a:t>
            </a:r>
          </a:p>
        </p:txBody>
      </p:sp>
      <p:sp>
        <p:nvSpPr>
          <p:cNvPr id="4" name="Slide Number Placeholder 3">
            <a:extLst>
              <a:ext uri="{FF2B5EF4-FFF2-40B4-BE49-F238E27FC236}">
                <a16:creationId xmlns:a16="http://schemas.microsoft.com/office/drawing/2014/main" id="{00FCECE1-79AC-4C87-9378-7685E4965D09}"/>
              </a:ext>
            </a:extLst>
          </p:cNvPr>
          <p:cNvSpPr>
            <a:spLocks noGrp="1"/>
          </p:cNvSpPr>
          <p:nvPr>
            <p:ph type="sldNum" sz="quarter" idx="12"/>
          </p:nvPr>
        </p:nvSpPr>
        <p:spPr/>
        <p:txBody>
          <a:bodyPr/>
          <a:lstStyle/>
          <a:p>
            <a:fld id="{9A204BD2-ADAC-4DD9-87BA-ED0225123CB0}" type="slidenum">
              <a:rPr lang="en-GB" smtClean="0"/>
              <a:pPr/>
              <a:t>13</a:t>
            </a:fld>
            <a:endParaRPr lang="en-GB" dirty="0"/>
          </a:p>
        </p:txBody>
      </p:sp>
    </p:spTree>
    <p:extLst>
      <p:ext uri="{BB962C8B-B14F-4D97-AF65-F5344CB8AC3E}">
        <p14:creationId xmlns:p14="http://schemas.microsoft.com/office/powerpoint/2010/main" val="8854030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7837FA-156B-4398-AA9C-7BC14CC9AEFD}"/>
              </a:ext>
            </a:extLst>
          </p:cNvPr>
          <p:cNvSpPr>
            <a:spLocks noGrp="1"/>
          </p:cNvSpPr>
          <p:nvPr>
            <p:ph type="title"/>
          </p:nvPr>
        </p:nvSpPr>
        <p:spPr/>
        <p:txBody>
          <a:bodyPr/>
          <a:lstStyle/>
          <a:p>
            <a:r>
              <a:rPr lang="en-GB" dirty="0"/>
              <a:t>Long-term impact – body image</a:t>
            </a:r>
          </a:p>
        </p:txBody>
      </p:sp>
      <p:sp>
        <p:nvSpPr>
          <p:cNvPr id="3" name="Content Placeholder 2">
            <a:extLst>
              <a:ext uri="{FF2B5EF4-FFF2-40B4-BE49-F238E27FC236}">
                <a16:creationId xmlns:a16="http://schemas.microsoft.com/office/drawing/2014/main" id="{E85F1AC9-95CB-4CAC-9530-FC7764EBF1C9}"/>
              </a:ext>
            </a:extLst>
          </p:cNvPr>
          <p:cNvSpPr>
            <a:spLocks noGrp="1"/>
          </p:cNvSpPr>
          <p:nvPr>
            <p:ph idx="1"/>
          </p:nvPr>
        </p:nvSpPr>
        <p:spPr>
          <a:xfrm>
            <a:off x="838200" y="1825625"/>
            <a:ext cx="10515600" cy="4783722"/>
          </a:xfrm>
        </p:spPr>
        <p:txBody>
          <a:bodyPr>
            <a:normAutofit/>
          </a:bodyPr>
          <a:lstStyle/>
          <a:p>
            <a:r>
              <a:rPr lang="en-GB" dirty="0"/>
              <a:t>It can make people believe that only certain body types are sexually desirable.</a:t>
            </a:r>
          </a:p>
          <a:p>
            <a:endParaRPr lang="en-GB" dirty="0"/>
          </a:p>
          <a:p>
            <a:r>
              <a:rPr lang="en-GB" dirty="0"/>
              <a:t>Believing that altered images (such as slimming, filtering, airbrushing) are what people ‘should’ look like in everyday life.</a:t>
            </a:r>
          </a:p>
          <a:p>
            <a:endParaRPr lang="en-GB" dirty="0"/>
          </a:p>
          <a:p>
            <a:r>
              <a:rPr lang="en-GB" dirty="0"/>
              <a:t>It can cause some people to set themselves unhealthy body image goals.</a:t>
            </a:r>
          </a:p>
          <a:p>
            <a:endParaRPr lang="en-GB" dirty="0"/>
          </a:p>
          <a:p>
            <a:r>
              <a:rPr lang="en-GB" dirty="0"/>
              <a:t>People may focus on their body’s appearance to mirror what they’ve seen online</a:t>
            </a:r>
          </a:p>
        </p:txBody>
      </p:sp>
      <p:sp>
        <p:nvSpPr>
          <p:cNvPr id="4" name="Slide Number Placeholder 3">
            <a:extLst>
              <a:ext uri="{FF2B5EF4-FFF2-40B4-BE49-F238E27FC236}">
                <a16:creationId xmlns:a16="http://schemas.microsoft.com/office/drawing/2014/main" id="{D24C6CE9-C92B-477B-A2A7-D30BD420C7BA}"/>
              </a:ext>
            </a:extLst>
          </p:cNvPr>
          <p:cNvSpPr>
            <a:spLocks noGrp="1"/>
          </p:cNvSpPr>
          <p:nvPr>
            <p:ph type="sldNum" sz="quarter" idx="12"/>
          </p:nvPr>
        </p:nvSpPr>
        <p:spPr/>
        <p:txBody>
          <a:bodyPr/>
          <a:lstStyle/>
          <a:p>
            <a:fld id="{9A204BD2-ADAC-4DD9-87BA-ED0225123CB0}" type="slidenum">
              <a:rPr lang="en-GB" smtClean="0"/>
              <a:pPr/>
              <a:t>14</a:t>
            </a:fld>
            <a:endParaRPr lang="en-GB" dirty="0"/>
          </a:p>
        </p:txBody>
      </p:sp>
    </p:spTree>
    <p:extLst>
      <p:ext uri="{BB962C8B-B14F-4D97-AF65-F5344CB8AC3E}">
        <p14:creationId xmlns:p14="http://schemas.microsoft.com/office/powerpoint/2010/main" val="15931740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B0C649-02DD-4844-86B3-69BAC553785B}"/>
              </a:ext>
            </a:extLst>
          </p:cNvPr>
          <p:cNvSpPr>
            <a:spLocks noGrp="1"/>
          </p:cNvSpPr>
          <p:nvPr>
            <p:ph type="title"/>
          </p:nvPr>
        </p:nvSpPr>
        <p:spPr/>
        <p:txBody>
          <a:bodyPr/>
          <a:lstStyle/>
          <a:p>
            <a:r>
              <a:rPr lang="en-GB" dirty="0"/>
              <a:t>Long-term impact – attitudes and behaviours</a:t>
            </a:r>
          </a:p>
        </p:txBody>
      </p:sp>
      <p:sp>
        <p:nvSpPr>
          <p:cNvPr id="3" name="Content Placeholder 2">
            <a:extLst>
              <a:ext uri="{FF2B5EF4-FFF2-40B4-BE49-F238E27FC236}">
                <a16:creationId xmlns:a16="http://schemas.microsoft.com/office/drawing/2014/main" id="{78B8A2F7-40C8-4AFC-AD1D-79F1DA2D3F3E}"/>
              </a:ext>
            </a:extLst>
          </p:cNvPr>
          <p:cNvSpPr>
            <a:spLocks noGrp="1"/>
          </p:cNvSpPr>
          <p:nvPr>
            <p:ph idx="1"/>
          </p:nvPr>
        </p:nvSpPr>
        <p:spPr>
          <a:xfrm>
            <a:off x="838200" y="1825625"/>
            <a:ext cx="10515600" cy="4667250"/>
          </a:xfrm>
        </p:spPr>
        <p:txBody>
          <a:bodyPr/>
          <a:lstStyle/>
          <a:p>
            <a:pPr>
              <a:spcAft>
                <a:spcPts val="600"/>
              </a:spcAft>
            </a:pPr>
            <a:r>
              <a:rPr lang="en-GB" dirty="0"/>
              <a:t>It can make some people treat others like objects (for example, focussing on how they look and not who they are as a person).</a:t>
            </a:r>
          </a:p>
          <a:p>
            <a:pPr>
              <a:spcAft>
                <a:spcPts val="600"/>
              </a:spcAft>
            </a:pPr>
            <a:r>
              <a:rPr lang="en-GB" dirty="0"/>
              <a:t>It can make someone treat other people with less respect, mirroring disrespectful behaviour they have seen online.</a:t>
            </a:r>
          </a:p>
          <a:p>
            <a:pPr>
              <a:spcAft>
                <a:spcPts val="600"/>
              </a:spcAft>
            </a:pPr>
            <a:r>
              <a:rPr lang="en-GB" dirty="0"/>
              <a:t>It can enforce gender stereotypes and rigid beliefs about gender – what roles boys and girls ‘should’ have.</a:t>
            </a:r>
          </a:p>
          <a:p>
            <a:pPr>
              <a:spcAft>
                <a:spcPts val="600"/>
              </a:spcAft>
            </a:pPr>
            <a:r>
              <a:rPr lang="en-GB" dirty="0"/>
              <a:t>It can cause someone to become desensitised by sexual content, feeling that seeing sexual content online regularly is ok, a ‘normal’ thing to see and something they expect to see. In some instances this may stop people reporting inappropriate content.</a:t>
            </a:r>
          </a:p>
        </p:txBody>
      </p:sp>
      <p:sp>
        <p:nvSpPr>
          <p:cNvPr id="4" name="Slide Number Placeholder 3">
            <a:extLst>
              <a:ext uri="{FF2B5EF4-FFF2-40B4-BE49-F238E27FC236}">
                <a16:creationId xmlns:a16="http://schemas.microsoft.com/office/drawing/2014/main" id="{A9683DF1-882A-4389-840E-51026068178F}"/>
              </a:ext>
            </a:extLst>
          </p:cNvPr>
          <p:cNvSpPr>
            <a:spLocks noGrp="1"/>
          </p:cNvSpPr>
          <p:nvPr>
            <p:ph type="sldNum" sz="quarter" idx="12"/>
          </p:nvPr>
        </p:nvSpPr>
        <p:spPr/>
        <p:txBody>
          <a:bodyPr/>
          <a:lstStyle/>
          <a:p>
            <a:fld id="{9A204BD2-ADAC-4DD9-87BA-ED0225123CB0}" type="slidenum">
              <a:rPr lang="en-GB" smtClean="0"/>
              <a:pPr/>
              <a:t>15</a:t>
            </a:fld>
            <a:endParaRPr lang="en-GB" dirty="0"/>
          </a:p>
        </p:txBody>
      </p:sp>
    </p:spTree>
    <p:extLst>
      <p:ext uri="{BB962C8B-B14F-4D97-AF65-F5344CB8AC3E}">
        <p14:creationId xmlns:p14="http://schemas.microsoft.com/office/powerpoint/2010/main" val="26094609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ABE207-5993-4174-8B4C-25657FE267C8}"/>
              </a:ext>
            </a:extLst>
          </p:cNvPr>
          <p:cNvSpPr>
            <a:spLocks noGrp="1"/>
          </p:cNvSpPr>
          <p:nvPr>
            <p:ph type="title"/>
          </p:nvPr>
        </p:nvSpPr>
        <p:spPr/>
        <p:txBody>
          <a:bodyPr/>
          <a:lstStyle/>
          <a:p>
            <a:r>
              <a:rPr lang="en-GB" dirty="0"/>
              <a:t>Critical awareness</a:t>
            </a:r>
          </a:p>
        </p:txBody>
      </p:sp>
      <p:sp>
        <p:nvSpPr>
          <p:cNvPr id="3" name="Content Placeholder 2">
            <a:extLst>
              <a:ext uri="{FF2B5EF4-FFF2-40B4-BE49-F238E27FC236}">
                <a16:creationId xmlns:a16="http://schemas.microsoft.com/office/drawing/2014/main" id="{D1C42CEC-7B40-4468-B25E-2214BA1416EF}"/>
              </a:ext>
            </a:extLst>
          </p:cNvPr>
          <p:cNvSpPr>
            <a:spLocks noGrp="1"/>
          </p:cNvSpPr>
          <p:nvPr>
            <p:ph idx="1"/>
          </p:nvPr>
        </p:nvSpPr>
        <p:spPr>
          <a:xfrm>
            <a:off x="838200" y="1587500"/>
            <a:ext cx="10515600" cy="4667250"/>
          </a:xfrm>
        </p:spPr>
        <p:txBody>
          <a:bodyPr>
            <a:normAutofit lnSpcReduction="10000"/>
          </a:bodyPr>
          <a:lstStyle/>
          <a:p>
            <a:pPr marL="0" indent="0">
              <a:buNone/>
            </a:pPr>
            <a:r>
              <a:rPr lang="en-GB" dirty="0"/>
              <a:t>One way people can lessen the impact of things they see online is by being </a:t>
            </a:r>
            <a:r>
              <a:rPr lang="en-GB" b="1" dirty="0"/>
              <a:t>critically aware</a:t>
            </a:r>
            <a:r>
              <a:rPr lang="en-GB" dirty="0"/>
              <a:t>.</a:t>
            </a:r>
          </a:p>
          <a:p>
            <a:pPr marL="0" indent="0">
              <a:buNone/>
            </a:pPr>
            <a:endParaRPr lang="en-GB" dirty="0"/>
          </a:p>
          <a:p>
            <a:pPr marL="0" indent="0">
              <a:buNone/>
            </a:pPr>
            <a:r>
              <a:rPr lang="en-GB" dirty="0"/>
              <a:t>Being critically aware involves people being able to assess whether something they’ve read or seen is</a:t>
            </a:r>
            <a:r>
              <a:rPr lang="en-GB" b="1" dirty="0"/>
              <a:t> true, accurate or positive </a:t>
            </a:r>
            <a:r>
              <a:rPr lang="en-GB" dirty="0"/>
              <a:t>and what </a:t>
            </a:r>
            <a:r>
              <a:rPr lang="en-GB" b="1" dirty="0"/>
              <a:t>impact </a:t>
            </a:r>
            <a:r>
              <a:rPr lang="en-GB" dirty="0"/>
              <a:t>it might have on them. </a:t>
            </a:r>
          </a:p>
          <a:p>
            <a:pPr marL="0" indent="0">
              <a:buNone/>
            </a:pPr>
            <a:endParaRPr lang="en-GB" dirty="0"/>
          </a:p>
          <a:p>
            <a:pPr marL="0" indent="0">
              <a:buNone/>
            </a:pPr>
            <a:r>
              <a:rPr lang="en-GB" dirty="0"/>
              <a:t>This can help people to decide whether or not they want to be influenced by it.</a:t>
            </a:r>
          </a:p>
          <a:p>
            <a:pPr marL="0" indent="0">
              <a:buNone/>
            </a:pPr>
            <a:endParaRPr lang="en-GB" dirty="0"/>
          </a:p>
          <a:p>
            <a:pPr marL="0" indent="0">
              <a:buNone/>
            </a:pPr>
            <a:r>
              <a:rPr lang="en-GB" dirty="0"/>
              <a:t>Being able to do this is particularly important when coming across negative or sexual content online that could be potentially harmful.</a:t>
            </a:r>
          </a:p>
        </p:txBody>
      </p:sp>
      <p:sp>
        <p:nvSpPr>
          <p:cNvPr id="4" name="Slide Number Placeholder 3">
            <a:extLst>
              <a:ext uri="{FF2B5EF4-FFF2-40B4-BE49-F238E27FC236}">
                <a16:creationId xmlns:a16="http://schemas.microsoft.com/office/drawing/2014/main" id="{772428D3-5674-4826-8753-51EBE6F5DC9A}"/>
              </a:ext>
            </a:extLst>
          </p:cNvPr>
          <p:cNvSpPr>
            <a:spLocks noGrp="1"/>
          </p:cNvSpPr>
          <p:nvPr>
            <p:ph type="sldNum" sz="quarter" idx="12"/>
          </p:nvPr>
        </p:nvSpPr>
        <p:spPr/>
        <p:txBody>
          <a:bodyPr/>
          <a:lstStyle/>
          <a:p>
            <a:fld id="{9A204BD2-ADAC-4DD9-87BA-ED0225123CB0}" type="slidenum">
              <a:rPr lang="en-GB" smtClean="0"/>
              <a:pPr/>
              <a:t>16</a:t>
            </a:fld>
            <a:endParaRPr lang="en-GB" dirty="0"/>
          </a:p>
        </p:txBody>
      </p:sp>
    </p:spTree>
    <p:extLst>
      <p:ext uri="{BB962C8B-B14F-4D97-AF65-F5344CB8AC3E}">
        <p14:creationId xmlns:p14="http://schemas.microsoft.com/office/powerpoint/2010/main" val="41252789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206FCD-8226-45A6-B114-357DD995D20F}"/>
              </a:ext>
            </a:extLst>
          </p:cNvPr>
          <p:cNvSpPr>
            <a:spLocks noGrp="1"/>
          </p:cNvSpPr>
          <p:nvPr>
            <p:ph type="title"/>
          </p:nvPr>
        </p:nvSpPr>
        <p:spPr/>
        <p:txBody>
          <a:bodyPr/>
          <a:lstStyle/>
          <a:p>
            <a:r>
              <a:rPr lang="en-GB" dirty="0"/>
              <a:t>How to critically assess sexual content online</a:t>
            </a:r>
          </a:p>
        </p:txBody>
      </p:sp>
      <p:sp>
        <p:nvSpPr>
          <p:cNvPr id="3" name="Content Placeholder 2">
            <a:extLst>
              <a:ext uri="{FF2B5EF4-FFF2-40B4-BE49-F238E27FC236}">
                <a16:creationId xmlns:a16="http://schemas.microsoft.com/office/drawing/2014/main" id="{D8513B1E-39BD-4A90-B120-494C029E6427}"/>
              </a:ext>
            </a:extLst>
          </p:cNvPr>
          <p:cNvSpPr>
            <a:spLocks noGrp="1"/>
          </p:cNvSpPr>
          <p:nvPr>
            <p:ph idx="1"/>
          </p:nvPr>
        </p:nvSpPr>
        <p:spPr/>
        <p:txBody>
          <a:bodyPr/>
          <a:lstStyle/>
          <a:p>
            <a:pPr marL="0" indent="0">
              <a:buNone/>
            </a:pPr>
            <a:r>
              <a:rPr lang="en-GB" dirty="0"/>
              <a:t>Understanding the motivations behind sexual content online is one way people can start to think critically about what they’ve seen. Think about:</a:t>
            </a:r>
          </a:p>
          <a:p>
            <a:pPr marL="0" indent="0">
              <a:buNone/>
            </a:pPr>
            <a:endParaRPr lang="en-GB" dirty="0"/>
          </a:p>
          <a:p>
            <a:r>
              <a:rPr lang="en-GB" b="1" i="1" dirty="0"/>
              <a:t>Who?  </a:t>
            </a:r>
            <a:r>
              <a:rPr lang="en-GB" dirty="0"/>
              <a:t>Who has put this content online? Are they someone respected and trusted?</a:t>
            </a:r>
          </a:p>
          <a:p>
            <a:r>
              <a:rPr lang="en-GB" b="1" i="1" dirty="0"/>
              <a:t>What?  </a:t>
            </a:r>
            <a:r>
              <a:rPr lang="en-GB" dirty="0"/>
              <a:t>Is it a pop-up? A direct message? A website? Does it show a one-sided perspective? Is it legal content?</a:t>
            </a:r>
          </a:p>
          <a:p>
            <a:r>
              <a:rPr lang="en-GB" b="1" i="1" dirty="0"/>
              <a:t>Why?  </a:t>
            </a:r>
            <a:r>
              <a:rPr lang="en-GB" dirty="0"/>
              <a:t>Why did they put it online or send it? What do they want the recipient to feel or do? What messages does the content contain?</a:t>
            </a:r>
          </a:p>
        </p:txBody>
      </p:sp>
      <p:sp>
        <p:nvSpPr>
          <p:cNvPr id="4" name="Slide Number Placeholder 3">
            <a:extLst>
              <a:ext uri="{FF2B5EF4-FFF2-40B4-BE49-F238E27FC236}">
                <a16:creationId xmlns:a16="http://schemas.microsoft.com/office/drawing/2014/main" id="{B5D45260-5CC5-4E73-8137-E01B9EC22E2F}"/>
              </a:ext>
            </a:extLst>
          </p:cNvPr>
          <p:cNvSpPr>
            <a:spLocks noGrp="1"/>
          </p:cNvSpPr>
          <p:nvPr>
            <p:ph type="sldNum" sz="quarter" idx="12"/>
          </p:nvPr>
        </p:nvSpPr>
        <p:spPr/>
        <p:txBody>
          <a:bodyPr/>
          <a:lstStyle/>
          <a:p>
            <a:fld id="{9A204BD2-ADAC-4DD9-87BA-ED0225123CB0}" type="slidenum">
              <a:rPr lang="en-GB" smtClean="0"/>
              <a:pPr/>
              <a:t>17</a:t>
            </a:fld>
            <a:endParaRPr lang="en-GB" dirty="0"/>
          </a:p>
        </p:txBody>
      </p:sp>
    </p:spTree>
    <p:extLst>
      <p:ext uri="{BB962C8B-B14F-4D97-AF65-F5344CB8AC3E}">
        <p14:creationId xmlns:p14="http://schemas.microsoft.com/office/powerpoint/2010/main" val="18038836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32087"/>
            <a:ext cx="10515600" cy="1325563"/>
          </a:xfrm>
        </p:spPr>
        <p:txBody>
          <a:bodyPr/>
          <a:lstStyle/>
          <a:p>
            <a:r>
              <a:rPr lang="en-GB" dirty="0"/>
              <a:t>Support for issues about sexual content online</a:t>
            </a:r>
          </a:p>
        </p:txBody>
      </p:sp>
      <p:sp>
        <p:nvSpPr>
          <p:cNvPr id="3" name="Content Placeholder 2"/>
          <p:cNvSpPr>
            <a:spLocks noGrp="1"/>
          </p:cNvSpPr>
          <p:nvPr>
            <p:ph idx="1"/>
          </p:nvPr>
        </p:nvSpPr>
        <p:spPr>
          <a:xfrm>
            <a:off x="1558456" y="1697502"/>
            <a:ext cx="10290644" cy="4055598"/>
          </a:xfrm>
        </p:spPr>
        <p:txBody>
          <a:bodyPr>
            <a:normAutofit fontScale="85000" lnSpcReduction="10000"/>
          </a:bodyPr>
          <a:lstStyle/>
          <a:p>
            <a:pPr marL="0" indent="0">
              <a:buNone/>
            </a:pPr>
            <a:r>
              <a:rPr lang="en-GB" b="1" dirty="0"/>
              <a:t>A trusted adult. </a:t>
            </a:r>
            <a:r>
              <a:rPr lang="en-GB" dirty="0"/>
              <a:t>If a young person is worried about sexual content they have seen online, talking to someone they know and trust, may make them feel better and help them plan what to do next if action is needed.</a:t>
            </a:r>
          </a:p>
          <a:p>
            <a:pPr marL="0" indent="0">
              <a:buNone/>
            </a:pPr>
            <a:endParaRPr lang="en-GB" dirty="0"/>
          </a:p>
          <a:p>
            <a:pPr marL="0" indent="0">
              <a:buNone/>
            </a:pPr>
            <a:r>
              <a:rPr lang="en-GB" b="1" dirty="0"/>
              <a:t>Childline. </a:t>
            </a:r>
            <a:r>
              <a:rPr lang="en-GB" dirty="0"/>
              <a:t>If a young person feels worried about sexual content they have seen online, they can speak to Childine confidentially. Whatever the worry, Childline can be contacted online, or on the phone, any time. </a:t>
            </a:r>
          </a:p>
          <a:p>
            <a:pPr marL="0" indent="0">
              <a:buNone/>
            </a:pPr>
            <a:endParaRPr lang="en-GB" dirty="0"/>
          </a:p>
          <a:p>
            <a:pPr marL="0" indent="0">
              <a:buNone/>
            </a:pPr>
            <a:r>
              <a:rPr lang="en-GB" b="1" dirty="0"/>
              <a:t>CEOP Safety Centre </a:t>
            </a:r>
            <a:r>
              <a:rPr lang="en-GB" dirty="0"/>
              <a:t>is available for young people to report online sexual abuse. For example, if an adult is making an under 18 view sexual content such as pornography.   </a:t>
            </a:r>
          </a:p>
          <a:p>
            <a:pPr marL="0" indent="0">
              <a:buNone/>
            </a:pPr>
            <a:endParaRPr lang="en-GB" dirty="0"/>
          </a:p>
          <a:p>
            <a:pPr marL="0" indent="0">
              <a:buNone/>
            </a:pPr>
            <a:r>
              <a:rPr lang="en-GB" b="1" dirty="0"/>
              <a:t>CEOP Education 11-18s website </a:t>
            </a:r>
            <a:r>
              <a:rPr lang="en-GB" dirty="0"/>
              <a:t>has information about how to use privacy settings, block users and report inappropriate sexual content online. </a:t>
            </a:r>
          </a:p>
          <a:p>
            <a:pPr marL="0" indent="0">
              <a:buNone/>
            </a:pPr>
            <a:endParaRPr lang="en-GB" dirty="0"/>
          </a:p>
          <a:p>
            <a:endParaRPr lang="en-GB" dirty="0"/>
          </a:p>
        </p:txBody>
      </p:sp>
      <p:sp>
        <p:nvSpPr>
          <p:cNvPr id="4" name="Slide Number Placeholder 3"/>
          <p:cNvSpPr>
            <a:spLocks noGrp="1"/>
          </p:cNvSpPr>
          <p:nvPr>
            <p:ph type="sldNum" sz="quarter" idx="12"/>
          </p:nvPr>
        </p:nvSpPr>
        <p:spPr/>
        <p:txBody>
          <a:bodyPr/>
          <a:lstStyle/>
          <a:p>
            <a:fld id="{9A204BD2-ADAC-4DD9-87BA-ED0225123CB0}" type="slidenum">
              <a:rPr lang="en-GB" smtClean="0"/>
              <a:pPr/>
              <a:t>18</a:t>
            </a:fld>
            <a:endParaRPr lang="en-GB" dirty="0"/>
          </a:p>
        </p:txBody>
      </p:sp>
      <p:sp>
        <p:nvSpPr>
          <p:cNvPr id="6" name="Slide Number Placeholder 5">
            <a:extLst>
              <a:ext uri="{FF2B5EF4-FFF2-40B4-BE49-F238E27FC236}">
                <a16:creationId xmlns:a16="http://schemas.microsoft.com/office/drawing/2014/main" id="{6EB405C6-AB42-473E-844F-ED47E2F2A23E}"/>
              </a:ext>
            </a:extLst>
          </p:cNvPr>
          <p:cNvSpPr txBox="1">
            <a:spLocks/>
          </p:cNvSpPr>
          <p:nvPr/>
        </p:nvSpPr>
        <p:spPr>
          <a:xfrm>
            <a:off x="9446093" y="6495559"/>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2000" b="1" kern="1200">
                <a:solidFill>
                  <a:schemeClr val="bg1"/>
                </a:solidFill>
                <a:latin typeface="Open Sans" pitchFamily="2" charset="0"/>
                <a:ea typeface="Open Sans" pitchFamily="2" charset="0"/>
                <a:cs typeface="Open Sans" pitchFamily="2"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A204BD2-ADAC-4DD9-87BA-ED0225123CB0}" type="slidenum">
              <a:rPr lang="en-GB" smtClean="0"/>
              <a:pPr/>
              <a:t>18</a:t>
            </a:fld>
            <a:endParaRPr lang="en-GB" dirty="0"/>
          </a:p>
        </p:txBody>
      </p:sp>
      <p:pic>
        <p:nvPicPr>
          <p:cNvPr id="7" name="Graphic 9" descr="Users">
            <a:extLst>
              <a:ext uri="{FF2B5EF4-FFF2-40B4-BE49-F238E27FC236}">
                <a16:creationId xmlns:a16="http://schemas.microsoft.com/office/drawing/2014/main" id="{024813D5-9FDD-44AB-A0E3-F43311E75D7D}"/>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56078" y="1557650"/>
            <a:ext cx="914400" cy="914400"/>
          </a:xfrm>
          <a:prstGeom prst="rect">
            <a:avLst/>
          </a:prstGeom>
        </p:spPr>
      </p:pic>
      <p:pic>
        <p:nvPicPr>
          <p:cNvPr id="8" name="Picture 7">
            <a:extLst>
              <a:ext uri="{FF2B5EF4-FFF2-40B4-BE49-F238E27FC236}">
                <a16:creationId xmlns:a16="http://schemas.microsoft.com/office/drawing/2014/main" id="{B908C8C8-B50E-410E-AD27-F5DC937190B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7705" y="3873171"/>
            <a:ext cx="1655260" cy="871770"/>
          </a:xfrm>
          <a:prstGeom prst="rect">
            <a:avLst/>
          </a:prstGeom>
        </p:spPr>
      </p:pic>
      <p:pic>
        <p:nvPicPr>
          <p:cNvPr id="12" name="Picture 2" descr="H:\Offline Files\Outlook Temp\Childline_logo_2018.png">
            <a:extLst>
              <a:ext uri="{FF2B5EF4-FFF2-40B4-BE49-F238E27FC236}">
                <a16:creationId xmlns:a16="http://schemas.microsoft.com/office/drawing/2014/main" id="{F18635E2-403A-41B8-9F1E-E4A5A2A1A61C}"/>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12955" y="2997852"/>
            <a:ext cx="1373940" cy="495941"/>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soca.local\Category_B_Data\CEOP Cat B\Harm Reduction\Thinkuknow\07 PROJECTS\Branding\Logo\Final Assets\CEOP logos v2 FINAL\Black_white_version\JPEG\CEOP_Logos_APPROVED VERSION_CEOP-Black NCA tagline.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12955" y="5001756"/>
            <a:ext cx="1373940" cy="6443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65140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206FCD-8226-45A6-B114-357DD995D20F}"/>
              </a:ext>
            </a:extLst>
          </p:cNvPr>
          <p:cNvSpPr>
            <a:spLocks noGrp="1"/>
          </p:cNvSpPr>
          <p:nvPr>
            <p:ph type="title"/>
          </p:nvPr>
        </p:nvSpPr>
        <p:spPr>
          <a:xfrm>
            <a:off x="838200" y="217031"/>
            <a:ext cx="10515600" cy="1325563"/>
          </a:xfrm>
        </p:spPr>
        <p:txBody>
          <a:bodyPr/>
          <a:lstStyle/>
          <a:p>
            <a:r>
              <a:rPr lang="en-GB" dirty="0"/>
              <a:t>Scenario</a:t>
            </a:r>
          </a:p>
        </p:txBody>
      </p:sp>
      <p:sp>
        <p:nvSpPr>
          <p:cNvPr id="4" name="Slide Number Placeholder 3">
            <a:extLst>
              <a:ext uri="{FF2B5EF4-FFF2-40B4-BE49-F238E27FC236}">
                <a16:creationId xmlns:a16="http://schemas.microsoft.com/office/drawing/2014/main" id="{B5D45260-5CC5-4E73-8137-E01B9EC22E2F}"/>
              </a:ext>
            </a:extLst>
          </p:cNvPr>
          <p:cNvSpPr>
            <a:spLocks noGrp="1"/>
          </p:cNvSpPr>
          <p:nvPr>
            <p:ph type="sldNum" sz="quarter" idx="12"/>
          </p:nvPr>
        </p:nvSpPr>
        <p:spPr/>
        <p:txBody>
          <a:bodyPr/>
          <a:lstStyle/>
          <a:p>
            <a:fld id="{9A204BD2-ADAC-4DD9-87BA-ED0225123CB0}" type="slidenum">
              <a:rPr lang="en-GB" smtClean="0"/>
              <a:pPr/>
              <a:t>19</a:t>
            </a:fld>
            <a:endParaRPr lang="en-GB" dirty="0"/>
          </a:p>
        </p:txBody>
      </p:sp>
      <p:sp>
        <p:nvSpPr>
          <p:cNvPr id="7" name="Slide Number Placeholder 3">
            <a:extLst>
              <a:ext uri="{FF2B5EF4-FFF2-40B4-BE49-F238E27FC236}">
                <a16:creationId xmlns:a16="http://schemas.microsoft.com/office/drawing/2014/main" id="{8BFB49C2-5FF4-48C9-8A5D-9A5DF1F56751}"/>
              </a:ext>
            </a:extLst>
          </p:cNvPr>
          <p:cNvSpPr txBox="1">
            <a:spLocks/>
          </p:cNvSpPr>
          <p:nvPr/>
        </p:nvSpPr>
        <p:spPr>
          <a:xfrm>
            <a:off x="9446093" y="6495559"/>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2000" b="1" kern="1200">
                <a:solidFill>
                  <a:schemeClr val="bg1"/>
                </a:solidFill>
                <a:latin typeface="Open Sans" pitchFamily="2" charset="0"/>
                <a:ea typeface="Open Sans" pitchFamily="2" charset="0"/>
                <a:cs typeface="Open Sans" pitchFamily="2"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A204BD2-ADAC-4DD9-87BA-ED0225123CB0}" type="slidenum">
              <a:rPr lang="en-GB" smtClean="0"/>
              <a:pPr/>
              <a:t>19</a:t>
            </a:fld>
            <a:endParaRPr lang="en-GB" dirty="0"/>
          </a:p>
        </p:txBody>
      </p:sp>
      <p:sp>
        <p:nvSpPr>
          <p:cNvPr id="8" name="TextBox 7">
            <a:extLst>
              <a:ext uri="{FF2B5EF4-FFF2-40B4-BE49-F238E27FC236}">
                <a16:creationId xmlns:a16="http://schemas.microsoft.com/office/drawing/2014/main" id="{F3F61445-35EA-416E-A3DE-1CD7D32637A8}"/>
              </a:ext>
            </a:extLst>
          </p:cNvPr>
          <p:cNvSpPr txBox="1"/>
          <p:nvPr/>
        </p:nvSpPr>
        <p:spPr>
          <a:xfrm>
            <a:off x="1446470" y="4031495"/>
            <a:ext cx="10515600" cy="2800767"/>
          </a:xfrm>
          <a:prstGeom prst="rect">
            <a:avLst/>
          </a:prstGeom>
          <a:noFill/>
        </p:spPr>
        <p:txBody>
          <a:bodyPr wrap="square" rtlCol="0">
            <a:spAutoFit/>
          </a:bodyPr>
          <a:lstStyle/>
          <a:p>
            <a:pPr marL="457200" indent="-457200">
              <a:buAutoNum type="arabicPeriod"/>
            </a:pPr>
            <a:r>
              <a:rPr lang="en-GB" sz="2400" b="1" dirty="0">
                <a:latin typeface="Open Sans" pitchFamily="2" charset="0"/>
                <a:ea typeface="Open Sans" pitchFamily="2" charset="0"/>
                <a:cs typeface="Open Sans" pitchFamily="2" charset="0"/>
              </a:rPr>
              <a:t>Who </a:t>
            </a:r>
            <a:r>
              <a:rPr lang="en-GB" sz="2400" dirty="0">
                <a:latin typeface="Open Sans" pitchFamily="2" charset="0"/>
                <a:ea typeface="Open Sans" pitchFamily="2" charset="0"/>
                <a:cs typeface="Open Sans" pitchFamily="2" charset="0"/>
              </a:rPr>
              <a:t>might have sent Riley the link? </a:t>
            </a:r>
          </a:p>
          <a:p>
            <a:pPr marL="457200" indent="-457200">
              <a:buAutoNum type="arabicPeriod"/>
            </a:pPr>
            <a:r>
              <a:rPr lang="en-GB" sz="2400" b="1" dirty="0">
                <a:latin typeface="Open Sans" pitchFamily="2" charset="0"/>
                <a:ea typeface="Open Sans" pitchFamily="2" charset="0"/>
                <a:cs typeface="Open Sans" pitchFamily="2" charset="0"/>
              </a:rPr>
              <a:t>What</a:t>
            </a:r>
            <a:r>
              <a:rPr lang="en-GB" sz="2400" dirty="0">
                <a:latin typeface="Open Sans" pitchFamily="2" charset="0"/>
                <a:ea typeface="Open Sans" pitchFamily="2" charset="0"/>
                <a:cs typeface="Open Sans" pitchFamily="2" charset="0"/>
              </a:rPr>
              <a:t> might Riley think or feel about receiving the link?</a:t>
            </a:r>
          </a:p>
          <a:p>
            <a:pPr marL="457200" indent="-457200">
              <a:buAutoNum type="arabicPeriod"/>
            </a:pPr>
            <a:r>
              <a:rPr lang="en-GB" sz="2400" b="1" dirty="0">
                <a:latin typeface="Open Sans" pitchFamily="2" charset="0"/>
                <a:ea typeface="Open Sans" pitchFamily="2" charset="0"/>
                <a:cs typeface="Open Sans" pitchFamily="2" charset="0"/>
              </a:rPr>
              <a:t>Why</a:t>
            </a:r>
            <a:r>
              <a:rPr lang="en-GB" sz="2400" dirty="0">
                <a:latin typeface="Open Sans" pitchFamily="2" charset="0"/>
                <a:ea typeface="Open Sans" pitchFamily="2" charset="0"/>
                <a:cs typeface="Open Sans" pitchFamily="2" charset="0"/>
              </a:rPr>
              <a:t> might Riley have been sent the link?</a:t>
            </a:r>
          </a:p>
          <a:p>
            <a:pPr marL="457200" indent="-457200">
              <a:buAutoNum type="arabicPeriod"/>
            </a:pPr>
            <a:r>
              <a:rPr lang="en-GB" sz="2400" b="1" dirty="0">
                <a:latin typeface="Open Sans" pitchFamily="2" charset="0"/>
                <a:ea typeface="Open Sans" pitchFamily="2" charset="0"/>
                <a:cs typeface="Open Sans" pitchFamily="2" charset="0"/>
              </a:rPr>
              <a:t>How</a:t>
            </a:r>
            <a:r>
              <a:rPr lang="en-GB" sz="2400" dirty="0">
                <a:latin typeface="Open Sans" pitchFamily="2" charset="0"/>
                <a:ea typeface="Open Sans" pitchFamily="2" charset="0"/>
                <a:cs typeface="Open Sans" pitchFamily="2" charset="0"/>
              </a:rPr>
              <a:t> might Riley be impacted if he saw sexual content on this website?</a:t>
            </a:r>
          </a:p>
          <a:p>
            <a:pPr marL="457200" indent="-457200">
              <a:buAutoNum type="arabicPeriod"/>
            </a:pPr>
            <a:r>
              <a:rPr lang="en-GB" sz="2400" b="1" dirty="0">
                <a:latin typeface="Open Sans" pitchFamily="2" charset="0"/>
                <a:ea typeface="Open Sans" pitchFamily="2" charset="0"/>
                <a:cs typeface="Open Sans" pitchFamily="2" charset="0"/>
              </a:rPr>
              <a:t>Where</a:t>
            </a:r>
            <a:r>
              <a:rPr lang="en-GB" sz="2400" dirty="0">
                <a:latin typeface="Open Sans" pitchFamily="2" charset="0"/>
                <a:ea typeface="Open Sans" pitchFamily="2" charset="0"/>
                <a:cs typeface="Open Sans" pitchFamily="2" charset="0"/>
              </a:rPr>
              <a:t> could he go for help or guidance about what to do next?</a:t>
            </a:r>
          </a:p>
          <a:p>
            <a:pPr algn="ctr"/>
            <a:endParaRPr lang="en-GB" sz="3200" dirty="0"/>
          </a:p>
        </p:txBody>
      </p:sp>
      <p:sp>
        <p:nvSpPr>
          <p:cNvPr id="9" name="Rectangle: Rounded Corners 4">
            <a:extLst>
              <a:ext uri="{FF2B5EF4-FFF2-40B4-BE49-F238E27FC236}">
                <a16:creationId xmlns:a16="http://schemas.microsoft.com/office/drawing/2014/main" id="{CE9A1E1D-DC7F-4BD1-8E89-3244C226FDD6}"/>
              </a:ext>
            </a:extLst>
          </p:cNvPr>
          <p:cNvSpPr/>
          <p:nvPr/>
        </p:nvSpPr>
        <p:spPr>
          <a:xfrm>
            <a:off x="1446470" y="1351582"/>
            <a:ext cx="9299059" cy="2536465"/>
          </a:xfrm>
          <a:prstGeom prst="roundRect">
            <a:avLst/>
          </a:prstGeom>
          <a:noFill/>
          <a:ln w="38100">
            <a:solidFill>
              <a:srgbClr val="9AD7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latin typeface="Open Sans" pitchFamily="2" charset="0"/>
                <a:ea typeface="Open Sans" pitchFamily="2" charset="0"/>
                <a:cs typeface="Open Sans" pitchFamily="2" charset="0"/>
              </a:rPr>
              <a:t>Riley has been sent a link on social media to a website. He doesn’t recognise the account that sent the link. When he clicks on it he is taken to a website that asks him to put his credit card details in to view sexual content.</a:t>
            </a:r>
          </a:p>
        </p:txBody>
      </p:sp>
      <p:pic>
        <p:nvPicPr>
          <p:cNvPr id="10" name="Graphic 4" descr="Pencil">
            <a:extLst>
              <a:ext uri="{FF2B5EF4-FFF2-40B4-BE49-F238E27FC236}">
                <a16:creationId xmlns:a16="http://schemas.microsoft.com/office/drawing/2014/main" id="{2F21354A-29E2-4EFA-8A81-7E8CB5F2142E}"/>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88330" y="3992186"/>
            <a:ext cx="558140" cy="558140"/>
          </a:xfrm>
          <a:prstGeom prst="rect">
            <a:avLst/>
          </a:prstGeom>
        </p:spPr>
      </p:pic>
    </p:spTree>
    <p:extLst>
      <p:ext uri="{BB962C8B-B14F-4D97-AF65-F5344CB8AC3E}">
        <p14:creationId xmlns:p14="http://schemas.microsoft.com/office/powerpoint/2010/main" val="38940964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0EBB686-CBB9-42AA-8439-BB96B9C1B398}"/>
              </a:ext>
            </a:extLst>
          </p:cNvPr>
          <p:cNvSpPr>
            <a:spLocks noGrp="1"/>
          </p:cNvSpPr>
          <p:nvPr>
            <p:ph type="title"/>
          </p:nvPr>
        </p:nvSpPr>
        <p:spPr/>
        <p:txBody>
          <a:bodyPr/>
          <a:lstStyle/>
          <a:p>
            <a:r>
              <a:rPr lang="en-GB" dirty="0"/>
              <a:t>Learning objectives and outcomes</a:t>
            </a:r>
          </a:p>
        </p:txBody>
      </p:sp>
      <p:sp>
        <p:nvSpPr>
          <p:cNvPr id="4" name="Slide Number Placeholder 3">
            <a:extLst>
              <a:ext uri="{FF2B5EF4-FFF2-40B4-BE49-F238E27FC236}">
                <a16:creationId xmlns:a16="http://schemas.microsoft.com/office/drawing/2014/main" id="{0C6495F8-87AE-43F5-9A14-D2AAF324FF9D}"/>
              </a:ext>
            </a:extLst>
          </p:cNvPr>
          <p:cNvSpPr>
            <a:spLocks noGrp="1"/>
          </p:cNvSpPr>
          <p:nvPr>
            <p:ph type="sldNum" sz="quarter" idx="12"/>
          </p:nvPr>
        </p:nvSpPr>
        <p:spPr/>
        <p:txBody>
          <a:bodyPr/>
          <a:lstStyle/>
          <a:p>
            <a:fld id="{9A204BD2-ADAC-4DD9-87BA-ED0225123CB0}" type="slidenum">
              <a:rPr lang="en-GB" smtClean="0"/>
              <a:pPr/>
              <a:t>2</a:t>
            </a:fld>
            <a:endParaRPr lang="en-GB" dirty="0"/>
          </a:p>
        </p:txBody>
      </p:sp>
      <p:sp>
        <p:nvSpPr>
          <p:cNvPr id="6" name="Text Placeholder 5">
            <a:extLst>
              <a:ext uri="{FF2B5EF4-FFF2-40B4-BE49-F238E27FC236}">
                <a16:creationId xmlns:a16="http://schemas.microsoft.com/office/drawing/2014/main" id="{EA52CA02-5547-4CD2-8F1A-10882BF39A8A}"/>
              </a:ext>
            </a:extLst>
          </p:cNvPr>
          <p:cNvSpPr>
            <a:spLocks noGrp="1"/>
          </p:cNvSpPr>
          <p:nvPr>
            <p:ph type="body" sz="quarter" idx="13"/>
          </p:nvPr>
        </p:nvSpPr>
        <p:spPr/>
        <p:txBody>
          <a:bodyPr spcCol="72000">
            <a:noAutofit/>
          </a:bodyPr>
          <a:lstStyle/>
          <a:p>
            <a:pPr marL="0" indent="0">
              <a:buNone/>
            </a:pPr>
            <a:r>
              <a:rPr lang="en-GB" b="1" dirty="0"/>
              <a:t>Learning objective:</a:t>
            </a:r>
          </a:p>
          <a:p>
            <a:r>
              <a:rPr lang="en-GB" dirty="0"/>
              <a:t>To understand what is meant by sexual content online and the impact of it</a:t>
            </a:r>
          </a:p>
          <a:p>
            <a:endParaRPr lang="en-GB" dirty="0"/>
          </a:p>
          <a:p>
            <a:endParaRPr lang="en-GB" dirty="0"/>
          </a:p>
          <a:p>
            <a:endParaRPr lang="en-GB" dirty="0"/>
          </a:p>
          <a:p>
            <a:endParaRPr lang="en-GB" dirty="0"/>
          </a:p>
          <a:p>
            <a:endParaRPr lang="en-GB" dirty="0"/>
          </a:p>
          <a:p>
            <a:endParaRPr lang="en-GB" dirty="0"/>
          </a:p>
          <a:p>
            <a:pPr marL="0" indent="0">
              <a:buNone/>
            </a:pPr>
            <a:r>
              <a:rPr lang="en-GB" b="1" dirty="0"/>
              <a:t>Learning outcomes:</a:t>
            </a:r>
          </a:p>
          <a:p>
            <a:r>
              <a:rPr lang="en-GB" dirty="0"/>
              <a:t>I can explain how sexual content online can impact attitude, behaviour, relationships and body image</a:t>
            </a:r>
          </a:p>
          <a:p>
            <a:r>
              <a:rPr lang="en-GB" dirty="0"/>
              <a:t>I can describe some of the harmful messages from sexual content online</a:t>
            </a:r>
          </a:p>
          <a:p>
            <a:r>
              <a:rPr lang="en-GB" dirty="0"/>
              <a:t>I know how to critically assess online content</a:t>
            </a:r>
          </a:p>
          <a:p>
            <a:pPr marL="0" indent="0">
              <a:buNone/>
            </a:pPr>
            <a:endParaRPr lang="en-GB" dirty="0"/>
          </a:p>
        </p:txBody>
      </p:sp>
    </p:spTree>
    <p:extLst>
      <p:ext uri="{BB962C8B-B14F-4D97-AF65-F5344CB8AC3E}">
        <p14:creationId xmlns:p14="http://schemas.microsoft.com/office/powerpoint/2010/main" val="21085827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53B6516-3A77-4178-BF4D-4ACA47DB3419}"/>
              </a:ext>
            </a:extLst>
          </p:cNvPr>
          <p:cNvSpPr>
            <a:spLocks noGrp="1"/>
          </p:cNvSpPr>
          <p:nvPr>
            <p:ph type="title"/>
          </p:nvPr>
        </p:nvSpPr>
        <p:spPr/>
        <p:txBody>
          <a:bodyPr/>
          <a:lstStyle/>
          <a:p>
            <a:r>
              <a:rPr lang="en-GB" dirty="0"/>
              <a:t>Ground rules</a:t>
            </a:r>
          </a:p>
        </p:txBody>
      </p:sp>
      <p:sp>
        <p:nvSpPr>
          <p:cNvPr id="6" name="Content Placeholder 5">
            <a:extLst>
              <a:ext uri="{FF2B5EF4-FFF2-40B4-BE49-F238E27FC236}">
                <a16:creationId xmlns:a16="http://schemas.microsoft.com/office/drawing/2014/main" id="{BB2DBA94-C067-409F-9670-90E655E95D07}"/>
              </a:ext>
            </a:extLst>
          </p:cNvPr>
          <p:cNvSpPr>
            <a:spLocks noGrp="1"/>
          </p:cNvSpPr>
          <p:nvPr>
            <p:ph idx="1"/>
          </p:nvPr>
        </p:nvSpPr>
        <p:spPr/>
        <p:txBody>
          <a:bodyPr/>
          <a:lstStyle/>
          <a:p>
            <a:pPr>
              <a:lnSpc>
                <a:spcPct val="114000"/>
              </a:lnSpc>
              <a:spcBef>
                <a:spcPts val="0"/>
              </a:spcBef>
              <a:spcAft>
                <a:spcPts val="600"/>
              </a:spcAft>
            </a:pPr>
            <a:r>
              <a:rPr lang="en-GB" dirty="0"/>
              <a:t>Use language that will not offend or upset anyone.</a:t>
            </a:r>
          </a:p>
          <a:p>
            <a:pPr>
              <a:lnSpc>
                <a:spcPct val="114000"/>
              </a:lnSpc>
              <a:spcBef>
                <a:spcPts val="0"/>
              </a:spcBef>
              <a:spcAft>
                <a:spcPts val="600"/>
              </a:spcAft>
            </a:pPr>
            <a:r>
              <a:rPr lang="en-GB" dirty="0"/>
              <a:t>When you give an opinion, try to explain your reasons.</a:t>
            </a:r>
          </a:p>
          <a:p>
            <a:pPr>
              <a:lnSpc>
                <a:spcPct val="114000"/>
              </a:lnSpc>
              <a:spcBef>
                <a:spcPts val="0"/>
              </a:spcBef>
              <a:spcAft>
                <a:spcPts val="600"/>
              </a:spcAft>
            </a:pPr>
            <a:r>
              <a:rPr lang="en-GB" dirty="0"/>
              <a:t>Listen to the views of others and show respect.</a:t>
            </a:r>
          </a:p>
          <a:p>
            <a:pPr>
              <a:lnSpc>
                <a:spcPct val="114000"/>
              </a:lnSpc>
              <a:spcBef>
                <a:spcPts val="0"/>
              </a:spcBef>
              <a:spcAft>
                <a:spcPts val="600"/>
              </a:spcAft>
            </a:pPr>
            <a:r>
              <a:rPr lang="en-GB" dirty="0"/>
              <a:t>If you disagree, comment on what was said, not the person who said it.</a:t>
            </a:r>
          </a:p>
          <a:p>
            <a:pPr>
              <a:lnSpc>
                <a:spcPct val="114000"/>
              </a:lnSpc>
              <a:spcBef>
                <a:spcPts val="0"/>
              </a:spcBef>
              <a:spcAft>
                <a:spcPts val="600"/>
              </a:spcAft>
            </a:pPr>
            <a:r>
              <a:rPr lang="en-GB" dirty="0"/>
              <a:t>Do not share personal information about other people.</a:t>
            </a:r>
          </a:p>
          <a:p>
            <a:pPr>
              <a:lnSpc>
                <a:spcPct val="114000"/>
              </a:lnSpc>
              <a:spcBef>
                <a:spcPts val="0"/>
              </a:spcBef>
              <a:spcAft>
                <a:spcPts val="600"/>
              </a:spcAft>
            </a:pPr>
            <a:r>
              <a:rPr lang="en-GB" dirty="0"/>
              <a:t>If you’re worried about something that has happened to you or a friend, talk to a member of staff or an adult you trust after the session.</a:t>
            </a:r>
          </a:p>
          <a:p>
            <a:pPr>
              <a:lnSpc>
                <a:spcPct val="114000"/>
              </a:lnSpc>
              <a:spcBef>
                <a:spcPts val="0"/>
              </a:spcBef>
              <a:spcAft>
                <a:spcPts val="600"/>
              </a:spcAft>
            </a:pPr>
            <a:r>
              <a:rPr lang="en-GB" dirty="0"/>
              <a:t>If a member of staff becomes aware of a risk to a young person’s safety, this information may need to be shared.</a:t>
            </a:r>
          </a:p>
        </p:txBody>
      </p:sp>
      <p:sp>
        <p:nvSpPr>
          <p:cNvPr id="3" name="Slide Number Placeholder 2">
            <a:extLst>
              <a:ext uri="{FF2B5EF4-FFF2-40B4-BE49-F238E27FC236}">
                <a16:creationId xmlns:a16="http://schemas.microsoft.com/office/drawing/2014/main" id="{2D961974-4ED6-4CAD-B0F4-6B92D001E60A}"/>
              </a:ext>
            </a:extLst>
          </p:cNvPr>
          <p:cNvSpPr>
            <a:spLocks noGrp="1"/>
          </p:cNvSpPr>
          <p:nvPr>
            <p:ph type="sldNum" sz="quarter" idx="12"/>
          </p:nvPr>
        </p:nvSpPr>
        <p:spPr/>
        <p:txBody>
          <a:bodyPr/>
          <a:lstStyle/>
          <a:p>
            <a:fld id="{9A204BD2-ADAC-4DD9-87BA-ED0225123CB0}" type="slidenum">
              <a:rPr lang="en-GB" smtClean="0"/>
              <a:pPr/>
              <a:t>3</a:t>
            </a:fld>
            <a:endParaRPr lang="en-GB" dirty="0"/>
          </a:p>
        </p:txBody>
      </p:sp>
    </p:spTree>
    <p:extLst>
      <p:ext uri="{BB962C8B-B14F-4D97-AF65-F5344CB8AC3E}">
        <p14:creationId xmlns:p14="http://schemas.microsoft.com/office/powerpoint/2010/main" val="14370919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8ABC87-3177-43C9-A0B3-4091699526F6}"/>
              </a:ext>
            </a:extLst>
          </p:cNvPr>
          <p:cNvSpPr>
            <a:spLocks noGrp="1"/>
          </p:cNvSpPr>
          <p:nvPr>
            <p:ph type="title"/>
          </p:nvPr>
        </p:nvSpPr>
        <p:spPr/>
        <p:txBody>
          <a:bodyPr/>
          <a:lstStyle/>
          <a:p>
            <a:r>
              <a:rPr lang="en-GB" dirty="0"/>
              <a:t>Scenario</a:t>
            </a:r>
          </a:p>
        </p:txBody>
      </p:sp>
      <p:sp>
        <p:nvSpPr>
          <p:cNvPr id="4" name="Slide Number Placeholder 3">
            <a:extLst>
              <a:ext uri="{FF2B5EF4-FFF2-40B4-BE49-F238E27FC236}">
                <a16:creationId xmlns:a16="http://schemas.microsoft.com/office/drawing/2014/main" id="{8BFB49C2-5FF4-48C9-8A5D-9A5DF1F56751}"/>
              </a:ext>
            </a:extLst>
          </p:cNvPr>
          <p:cNvSpPr>
            <a:spLocks noGrp="1"/>
          </p:cNvSpPr>
          <p:nvPr>
            <p:ph type="sldNum" sz="quarter" idx="12"/>
          </p:nvPr>
        </p:nvSpPr>
        <p:spPr/>
        <p:txBody>
          <a:bodyPr/>
          <a:lstStyle/>
          <a:p>
            <a:fld id="{9A204BD2-ADAC-4DD9-87BA-ED0225123CB0}" type="slidenum">
              <a:rPr lang="en-GB" smtClean="0"/>
              <a:pPr/>
              <a:t>4</a:t>
            </a:fld>
            <a:endParaRPr lang="en-GB" dirty="0"/>
          </a:p>
        </p:txBody>
      </p:sp>
      <p:sp>
        <p:nvSpPr>
          <p:cNvPr id="3" name="TextBox 2">
            <a:extLst>
              <a:ext uri="{FF2B5EF4-FFF2-40B4-BE49-F238E27FC236}">
                <a16:creationId xmlns:a16="http://schemas.microsoft.com/office/drawing/2014/main" id="{F3F61445-35EA-416E-A3DE-1CD7D32637A8}"/>
              </a:ext>
            </a:extLst>
          </p:cNvPr>
          <p:cNvSpPr txBox="1"/>
          <p:nvPr/>
        </p:nvSpPr>
        <p:spPr>
          <a:xfrm>
            <a:off x="1989250" y="4237596"/>
            <a:ext cx="8403999" cy="1923604"/>
          </a:xfrm>
          <a:prstGeom prst="rect">
            <a:avLst/>
          </a:prstGeom>
          <a:noFill/>
        </p:spPr>
        <p:txBody>
          <a:bodyPr wrap="square" rtlCol="0">
            <a:spAutoFit/>
          </a:bodyPr>
          <a:lstStyle/>
          <a:p>
            <a:pPr marL="457200" indent="-457200">
              <a:spcAft>
                <a:spcPts val="600"/>
              </a:spcAft>
              <a:buFont typeface="+mj-lt"/>
              <a:buAutoNum type="arabicPeriod"/>
            </a:pPr>
            <a:r>
              <a:rPr lang="en-GB" sz="2400" b="1" dirty="0">
                <a:latin typeface="Open Sans" pitchFamily="2" charset="0"/>
                <a:ea typeface="Open Sans" pitchFamily="2" charset="0"/>
                <a:cs typeface="Open Sans" pitchFamily="2" charset="0"/>
              </a:rPr>
              <a:t>Who </a:t>
            </a:r>
            <a:r>
              <a:rPr lang="en-GB" sz="2400" dirty="0">
                <a:latin typeface="Open Sans" pitchFamily="2" charset="0"/>
                <a:ea typeface="Open Sans" pitchFamily="2" charset="0"/>
                <a:cs typeface="Open Sans" pitchFamily="2" charset="0"/>
              </a:rPr>
              <a:t>might have sent Riley the link?</a:t>
            </a:r>
          </a:p>
          <a:p>
            <a:pPr marL="457200" indent="-457200">
              <a:spcAft>
                <a:spcPts val="600"/>
              </a:spcAft>
              <a:buFont typeface="+mj-lt"/>
              <a:buAutoNum type="arabicPeriod"/>
            </a:pPr>
            <a:r>
              <a:rPr lang="en-GB" sz="2400" b="1" dirty="0">
                <a:latin typeface="Open Sans" pitchFamily="2" charset="0"/>
                <a:ea typeface="Open Sans" pitchFamily="2" charset="0"/>
                <a:cs typeface="Open Sans" pitchFamily="2" charset="0"/>
              </a:rPr>
              <a:t>What</a:t>
            </a:r>
            <a:r>
              <a:rPr lang="en-GB" sz="2400" dirty="0">
                <a:latin typeface="Open Sans" pitchFamily="2" charset="0"/>
                <a:ea typeface="Open Sans" pitchFamily="2" charset="0"/>
                <a:cs typeface="Open Sans" pitchFamily="2" charset="0"/>
              </a:rPr>
              <a:t> might Riley think or feel about receiving the link?</a:t>
            </a:r>
          </a:p>
          <a:p>
            <a:pPr marL="457200" indent="-457200">
              <a:spcAft>
                <a:spcPts val="600"/>
              </a:spcAft>
              <a:buFont typeface="+mj-lt"/>
              <a:buAutoNum type="arabicPeriod"/>
            </a:pPr>
            <a:r>
              <a:rPr lang="en-GB" sz="2400" b="1" dirty="0">
                <a:latin typeface="Open Sans" pitchFamily="2" charset="0"/>
                <a:ea typeface="Open Sans" pitchFamily="2" charset="0"/>
                <a:cs typeface="Open Sans" pitchFamily="2" charset="0"/>
              </a:rPr>
              <a:t>Why</a:t>
            </a:r>
            <a:r>
              <a:rPr lang="en-GB" sz="2400" dirty="0">
                <a:latin typeface="Open Sans" pitchFamily="2" charset="0"/>
                <a:ea typeface="Open Sans" pitchFamily="2" charset="0"/>
                <a:cs typeface="Open Sans" pitchFamily="2" charset="0"/>
              </a:rPr>
              <a:t> would Riley have been sent the link?</a:t>
            </a:r>
          </a:p>
          <a:p>
            <a:pPr algn="ctr"/>
            <a:endParaRPr lang="en-GB" sz="3200" dirty="0"/>
          </a:p>
        </p:txBody>
      </p:sp>
      <p:sp>
        <p:nvSpPr>
          <p:cNvPr id="5" name="Rectangle: Rounded Corners 4">
            <a:extLst>
              <a:ext uri="{FF2B5EF4-FFF2-40B4-BE49-F238E27FC236}">
                <a16:creationId xmlns:a16="http://schemas.microsoft.com/office/drawing/2014/main" id="{CE9A1E1D-DC7F-4BD1-8E89-3244C226FDD6}"/>
              </a:ext>
            </a:extLst>
          </p:cNvPr>
          <p:cNvSpPr/>
          <p:nvPr/>
        </p:nvSpPr>
        <p:spPr>
          <a:xfrm>
            <a:off x="1372677" y="1684547"/>
            <a:ext cx="9637146" cy="2218691"/>
          </a:xfrm>
          <a:prstGeom prst="roundRect">
            <a:avLst/>
          </a:prstGeom>
          <a:noFill/>
          <a:ln w="38100">
            <a:solidFill>
              <a:srgbClr val="9AD7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latin typeface="Open Sans" pitchFamily="2" charset="0"/>
                <a:ea typeface="Open Sans" pitchFamily="2" charset="0"/>
                <a:cs typeface="Open Sans" pitchFamily="2" charset="0"/>
              </a:rPr>
              <a:t>Riley has been sent a link on social media to a website. He doesn’t recognise the account that sent the link. When he clicks on it he is taken to a website that asks him to put his credit card details in to view sexual content.</a:t>
            </a:r>
          </a:p>
        </p:txBody>
      </p:sp>
      <p:pic>
        <p:nvPicPr>
          <p:cNvPr id="6" name="Graphic 4" descr="Pencil">
            <a:extLst>
              <a:ext uri="{FF2B5EF4-FFF2-40B4-BE49-F238E27FC236}">
                <a16:creationId xmlns:a16="http://schemas.microsoft.com/office/drawing/2014/main" id="{2F21354A-29E2-4EFA-8A81-7E8CB5F2142E}"/>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431110" y="4237596"/>
            <a:ext cx="558140" cy="558140"/>
          </a:xfrm>
          <a:prstGeom prst="rect">
            <a:avLst/>
          </a:prstGeom>
        </p:spPr>
      </p:pic>
    </p:spTree>
    <p:extLst>
      <p:ext uri="{BB962C8B-B14F-4D97-AF65-F5344CB8AC3E}">
        <p14:creationId xmlns:p14="http://schemas.microsoft.com/office/powerpoint/2010/main" val="26618145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28457CB-B8B4-4BBF-B442-3FB7419F69D8}"/>
              </a:ext>
            </a:extLst>
          </p:cNvPr>
          <p:cNvSpPr>
            <a:spLocks noGrp="1"/>
          </p:cNvSpPr>
          <p:nvPr>
            <p:ph type="title"/>
          </p:nvPr>
        </p:nvSpPr>
        <p:spPr/>
        <p:txBody>
          <a:bodyPr/>
          <a:lstStyle/>
          <a:p>
            <a:r>
              <a:rPr lang="en-GB" dirty="0"/>
              <a:t>What is sexual content online?</a:t>
            </a:r>
          </a:p>
        </p:txBody>
      </p:sp>
      <p:sp>
        <p:nvSpPr>
          <p:cNvPr id="6" name="Content Placeholder 5">
            <a:extLst>
              <a:ext uri="{FF2B5EF4-FFF2-40B4-BE49-F238E27FC236}">
                <a16:creationId xmlns:a16="http://schemas.microsoft.com/office/drawing/2014/main" id="{17CA9988-F64B-43BF-82A2-25B8CD4D6D9F}"/>
              </a:ext>
            </a:extLst>
          </p:cNvPr>
          <p:cNvSpPr>
            <a:spLocks noGrp="1"/>
          </p:cNvSpPr>
          <p:nvPr>
            <p:ph idx="1"/>
          </p:nvPr>
        </p:nvSpPr>
        <p:spPr>
          <a:xfrm>
            <a:off x="838200" y="1690688"/>
            <a:ext cx="10515600" cy="4667250"/>
          </a:xfrm>
        </p:spPr>
        <p:txBody>
          <a:bodyPr>
            <a:normAutofit lnSpcReduction="10000"/>
          </a:bodyPr>
          <a:lstStyle/>
          <a:p>
            <a:pPr marL="0" indent="0">
              <a:buNone/>
            </a:pPr>
            <a:r>
              <a:rPr lang="en-GB" dirty="0"/>
              <a:t>Sexual content online includes any material that shows or describes sexual activity or behaviour, including </a:t>
            </a:r>
            <a:r>
              <a:rPr lang="en-GB" b="1" dirty="0"/>
              <a:t>sexual language</a:t>
            </a:r>
            <a:r>
              <a:rPr lang="en-GB" dirty="0"/>
              <a:t>, </a:t>
            </a:r>
            <a:r>
              <a:rPr lang="en-GB" b="1" dirty="0"/>
              <a:t>photos</a:t>
            </a:r>
            <a:r>
              <a:rPr lang="en-GB" dirty="0"/>
              <a:t> or </a:t>
            </a:r>
            <a:r>
              <a:rPr lang="en-GB" b="1" dirty="0"/>
              <a:t>videos</a:t>
            </a:r>
            <a:r>
              <a:rPr lang="en-GB" dirty="0"/>
              <a:t>.</a:t>
            </a:r>
          </a:p>
          <a:p>
            <a:pPr marL="0" indent="0">
              <a:buNone/>
            </a:pPr>
            <a:endParaRPr lang="en-GB" dirty="0"/>
          </a:p>
          <a:p>
            <a:pPr marL="0" indent="0">
              <a:buNone/>
            </a:pPr>
            <a:r>
              <a:rPr lang="en-GB" dirty="0"/>
              <a:t>This includes </a:t>
            </a:r>
            <a:r>
              <a:rPr lang="en-GB" b="1" dirty="0"/>
              <a:t>pornography</a:t>
            </a:r>
            <a:r>
              <a:rPr lang="en-GB" dirty="0"/>
              <a:t> (images or videos of adults intended to cause sexual arousal).</a:t>
            </a:r>
          </a:p>
          <a:p>
            <a:pPr marL="0" indent="0">
              <a:buNone/>
            </a:pPr>
            <a:endParaRPr lang="en-GB" dirty="0"/>
          </a:p>
          <a:p>
            <a:pPr marL="0" indent="0">
              <a:buNone/>
            </a:pPr>
            <a:r>
              <a:rPr lang="en-GB" dirty="0"/>
              <a:t>Sexual content can also include </a:t>
            </a:r>
            <a:r>
              <a:rPr lang="en-GB" b="1" dirty="0"/>
              <a:t>animated sexual behaviour</a:t>
            </a:r>
            <a:r>
              <a:rPr lang="en-GB" dirty="0"/>
              <a:t>, for example exhibited by video game characters or in virtual reality spaces.</a:t>
            </a:r>
          </a:p>
          <a:p>
            <a:pPr marL="0" indent="0">
              <a:buNone/>
            </a:pPr>
            <a:endParaRPr lang="en-GB" dirty="0"/>
          </a:p>
          <a:p>
            <a:pPr marL="0" indent="0">
              <a:buNone/>
            </a:pPr>
            <a:r>
              <a:rPr lang="en-GB" dirty="0"/>
              <a:t>Sexual content online is not only seen on dedicated platforms or websites, it can be seen </a:t>
            </a:r>
            <a:r>
              <a:rPr lang="en-GB" b="1" dirty="0"/>
              <a:t>by accident </a:t>
            </a:r>
            <a:r>
              <a:rPr lang="en-GB" dirty="0"/>
              <a:t>or </a:t>
            </a:r>
            <a:r>
              <a:rPr lang="en-GB" b="1" dirty="0"/>
              <a:t>without wanting to see it</a:t>
            </a:r>
            <a:r>
              <a:rPr lang="en-GB" dirty="0"/>
              <a:t>.</a:t>
            </a:r>
          </a:p>
        </p:txBody>
      </p:sp>
      <p:sp>
        <p:nvSpPr>
          <p:cNvPr id="3" name="Slide Number Placeholder 2">
            <a:extLst>
              <a:ext uri="{FF2B5EF4-FFF2-40B4-BE49-F238E27FC236}">
                <a16:creationId xmlns:a16="http://schemas.microsoft.com/office/drawing/2014/main" id="{8420D456-5F41-4D2D-93DF-15AEA1CFEDEF}"/>
              </a:ext>
            </a:extLst>
          </p:cNvPr>
          <p:cNvSpPr>
            <a:spLocks noGrp="1"/>
          </p:cNvSpPr>
          <p:nvPr>
            <p:ph type="sldNum" sz="quarter" idx="12"/>
          </p:nvPr>
        </p:nvSpPr>
        <p:spPr/>
        <p:txBody>
          <a:bodyPr/>
          <a:lstStyle/>
          <a:p>
            <a:fld id="{9A204BD2-ADAC-4DD9-87BA-ED0225123CB0}" type="slidenum">
              <a:rPr lang="en-GB" smtClean="0"/>
              <a:pPr/>
              <a:t>5</a:t>
            </a:fld>
            <a:endParaRPr lang="en-GB" dirty="0"/>
          </a:p>
        </p:txBody>
      </p:sp>
    </p:spTree>
    <p:extLst>
      <p:ext uri="{BB962C8B-B14F-4D97-AF65-F5344CB8AC3E}">
        <p14:creationId xmlns:p14="http://schemas.microsoft.com/office/powerpoint/2010/main" val="8262637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A10A14-EA10-4C7E-99AB-DF0D0503225E}"/>
              </a:ext>
            </a:extLst>
          </p:cNvPr>
          <p:cNvSpPr>
            <a:spLocks noGrp="1"/>
          </p:cNvSpPr>
          <p:nvPr>
            <p:ph type="title"/>
          </p:nvPr>
        </p:nvSpPr>
        <p:spPr/>
        <p:txBody>
          <a:bodyPr/>
          <a:lstStyle/>
          <a:p>
            <a:r>
              <a:rPr lang="en-GB" dirty="0"/>
              <a:t>What is sexual content online?</a:t>
            </a:r>
          </a:p>
        </p:txBody>
      </p:sp>
      <p:sp>
        <p:nvSpPr>
          <p:cNvPr id="3" name="Content Placeholder 2">
            <a:extLst>
              <a:ext uri="{FF2B5EF4-FFF2-40B4-BE49-F238E27FC236}">
                <a16:creationId xmlns:a16="http://schemas.microsoft.com/office/drawing/2014/main" id="{70EA2C0B-D4B8-498F-BEDE-3D5751FF0FD2}"/>
              </a:ext>
            </a:extLst>
          </p:cNvPr>
          <p:cNvSpPr>
            <a:spLocks noGrp="1"/>
          </p:cNvSpPr>
          <p:nvPr>
            <p:ph idx="1"/>
          </p:nvPr>
        </p:nvSpPr>
        <p:spPr/>
        <p:txBody>
          <a:bodyPr>
            <a:normAutofit/>
          </a:bodyPr>
          <a:lstStyle/>
          <a:p>
            <a:pPr marL="0" indent="0">
              <a:buNone/>
            </a:pPr>
            <a:r>
              <a:rPr lang="en-GB" dirty="0"/>
              <a:t>Sexual content online can be </a:t>
            </a:r>
            <a:r>
              <a:rPr lang="en-GB" b="1" dirty="0"/>
              <a:t>legal</a:t>
            </a:r>
            <a:r>
              <a:rPr lang="en-GB" dirty="0"/>
              <a:t> or </a:t>
            </a:r>
            <a:r>
              <a:rPr lang="en-GB" b="1" dirty="0"/>
              <a:t>illegal</a:t>
            </a:r>
            <a:r>
              <a:rPr lang="en-GB" dirty="0"/>
              <a:t>, depending on the nature of the content and who is involved:</a:t>
            </a:r>
          </a:p>
          <a:p>
            <a:pPr marL="0" indent="0">
              <a:buNone/>
            </a:pPr>
            <a:endParaRPr lang="en-GB" dirty="0"/>
          </a:p>
          <a:p>
            <a:r>
              <a:rPr lang="en-GB" dirty="0"/>
              <a:t>Nude photos or videos of anyone under 18 are illegal.</a:t>
            </a:r>
          </a:p>
          <a:p>
            <a:r>
              <a:rPr lang="en-GB" dirty="0"/>
              <a:t>It is illegal for an adult to send sexual communications to someone under 16.</a:t>
            </a:r>
          </a:p>
          <a:p>
            <a:r>
              <a:rPr lang="en-GB" dirty="0"/>
              <a:t>Most types of pornography are legal.</a:t>
            </a:r>
          </a:p>
          <a:p>
            <a:r>
              <a:rPr lang="en-GB" dirty="0"/>
              <a:t>Pornography involving sexual abuse or serious violence is illegal.</a:t>
            </a:r>
          </a:p>
          <a:p>
            <a:r>
              <a:rPr lang="en-GB" dirty="0"/>
              <a:t>It is illegal for anyone over 18 to show someone under 18 pornography.</a:t>
            </a:r>
          </a:p>
        </p:txBody>
      </p:sp>
      <p:sp>
        <p:nvSpPr>
          <p:cNvPr id="4" name="Slide Number Placeholder 3">
            <a:extLst>
              <a:ext uri="{FF2B5EF4-FFF2-40B4-BE49-F238E27FC236}">
                <a16:creationId xmlns:a16="http://schemas.microsoft.com/office/drawing/2014/main" id="{5FF50CFA-127F-4ADF-9A4B-FEC06C4CA1B9}"/>
              </a:ext>
            </a:extLst>
          </p:cNvPr>
          <p:cNvSpPr>
            <a:spLocks noGrp="1"/>
          </p:cNvSpPr>
          <p:nvPr>
            <p:ph type="sldNum" sz="quarter" idx="12"/>
          </p:nvPr>
        </p:nvSpPr>
        <p:spPr/>
        <p:txBody>
          <a:bodyPr/>
          <a:lstStyle/>
          <a:p>
            <a:fld id="{9A204BD2-ADAC-4DD9-87BA-ED0225123CB0}" type="slidenum">
              <a:rPr lang="en-GB" smtClean="0"/>
              <a:pPr/>
              <a:t>6</a:t>
            </a:fld>
            <a:endParaRPr lang="en-GB" dirty="0"/>
          </a:p>
        </p:txBody>
      </p:sp>
    </p:spTree>
    <p:extLst>
      <p:ext uri="{BB962C8B-B14F-4D97-AF65-F5344CB8AC3E}">
        <p14:creationId xmlns:p14="http://schemas.microsoft.com/office/powerpoint/2010/main" val="6494915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BFB49C2-5FF4-48C9-8A5D-9A5DF1F56751}"/>
              </a:ext>
            </a:extLst>
          </p:cNvPr>
          <p:cNvSpPr>
            <a:spLocks noGrp="1"/>
          </p:cNvSpPr>
          <p:nvPr>
            <p:ph type="sldNum" sz="quarter" idx="12"/>
          </p:nvPr>
        </p:nvSpPr>
        <p:spPr/>
        <p:txBody>
          <a:bodyPr/>
          <a:lstStyle/>
          <a:p>
            <a:fld id="{9A204BD2-ADAC-4DD9-87BA-ED0225123CB0}" type="slidenum">
              <a:rPr lang="en-GB" smtClean="0"/>
              <a:pPr/>
              <a:t>7</a:t>
            </a:fld>
            <a:endParaRPr lang="en-GB" dirty="0"/>
          </a:p>
        </p:txBody>
      </p:sp>
      <p:sp>
        <p:nvSpPr>
          <p:cNvPr id="5" name="Rectangle: Rounded Corners 4">
            <a:extLst>
              <a:ext uri="{FF2B5EF4-FFF2-40B4-BE49-F238E27FC236}">
                <a16:creationId xmlns:a16="http://schemas.microsoft.com/office/drawing/2014/main" id="{CE9A1E1D-DC7F-4BD1-8E89-3244C226FDD6}"/>
              </a:ext>
            </a:extLst>
          </p:cNvPr>
          <p:cNvSpPr/>
          <p:nvPr/>
        </p:nvSpPr>
        <p:spPr>
          <a:xfrm>
            <a:off x="1929156" y="2552307"/>
            <a:ext cx="8333688" cy="1753386"/>
          </a:xfrm>
          <a:prstGeom prst="roundRect">
            <a:avLst/>
          </a:prstGeom>
          <a:noFill/>
          <a:ln w="38100">
            <a:solidFill>
              <a:srgbClr val="9AD7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chemeClr val="tx1"/>
                </a:solidFill>
                <a:latin typeface="Open Sans" pitchFamily="2" charset="0"/>
                <a:ea typeface="Open Sans" pitchFamily="2" charset="0"/>
                <a:cs typeface="Open Sans" pitchFamily="2" charset="0"/>
              </a:rPr>
              <a:t>What are some of the different ways someone could come across sexual content online?</a:t>
            </a:r>
          </a:p>
        </p:txBody>
      </p:sp>
      <p:sp>
        <p:nvSpPr>
          <p:cNvPr id="2" name="TextBox 1">
            <a:extLst>
              <a:ext uri="{FF2B5EF4-FFF2-40B4-BE49-F238E27FC236}">
                <a16:creationId xmlns:a16="http://schemas.microsoft.com/office/drawing/2014/main" id="{14ABBCEE-8C96-4EE4-8842-02CD57F0D8D8}"/>
              </a:ext>
            </a:extLst>
          </p:cNvPr>
          <p:cNvSpPr txBox="1"/>
          <p:nvPr/>
        </p:nvSpPr>
        <p:spPr>
          <a:xfrm>
            <a:off x="199535" y="1243513"/>
            <a:ext cx="3007150" cy="923330"/>
          </a:xfrm>
          <a:prstGeom prst="rect">
            <a:avLst/>
          </a:prstGeom>
          <a:noFill/>
        </p:spPr>
        <p:txBody>
          <a:bodyPr wrap="square" rtlCol="0">
            <a:spAutoFit/>
          </a:bodyPr>
          <a:lstStyle/>
          <a:p>
            <a:r>
              <a:rPr lang="en-GB" dirty="0">
                <a:latin typeface="Open Sans" pitchFamily="2" charset="0"/>
                <a:ea typeface="Open Sans" pitchFamily="2" charset="0"/>
                <a:cs typeface="Open Sans" pitchFamily="2" charset="0"/>
              </a:rPr>
              <a:t>Direct messages on social media containing sexual content or language</a:t>
            </a:r>
          </a:p>
        </p:txBody>
      </p:sp>
      <p:sp>
        <p:nvSpPr>
          <p:cNvPr id="6" name="TextBox 5">
            <a:extLst>
              <a:ext uri="{FF2B5EF4-FFF2-40B4-BE49-F238E27FC236}">
                <a16:creationId xmlns:a16="http://schemas.microsoft.com/office/drawing/2014/main" id="{B46135FA-5597-4DCC-8A2B-EFE6C920B8A4}"/>
              </a:ext>
            </a:extLst>
          </p:cNvPr>
          <p:cNvSpPr txBox="1"/>
          <p:nvPr/>
        </p:nvSpPr>
        <p:spPr>
          <a:xfrm>
            <a:off x="4592425" y="508367"/>
            <a:ext cx="3007150" cy="923330"/>
          </a:xfrm>
          <a:prstGeom prst="rect">
            <a:avLst/>
          </a:prstGeom>
          <a:noFill/>
        </p:spPr>
        <p:txBody>
          <a:bodyPr wrap="square" rtlCol="0">
            <a:spAutoFit/>
          </a:bodyPr>
          <a:lstStyle/>
          <a:p>
            <a:r>
              <a:rPr lang="en-GB" dirty="0">
                <a:latin typeface="Open Sans" pitchFamily="2" charset="0"/>
                <a:ea typeface="Open Sans" pitchFamily="2" charset="0"/>
                <a:cs typeface="Open Sans" pitchFamily="2" charset="0"/>
              </a:rPr>
              <a:t>Being shown sexual content, such as a porn video, by someone else</a:t>
            </a:r>
          </a:p>
        </p:txBody>
      </p:sp>
      <p:sp>
        <p:nvSpPr>
          <p:cNvPr id="7" name="TextBox 6">
            <a:extLst>
              <a:ext uri="{FF2B5EF4-FFF2-40B4-BE49-F238E27FC236}">
                <a16:creationId xmlns:a16="http://schemas.microsoft.com/office/drawing/2014/main" id="{A830FAD3-C3BA-4FE7-9691-3B88C6A505BF}"/>
              </a:ext>
            </a:extLst>
          </p:cNvPr>
          <p:cNvSpPr txBox="1"/>
          <p:nvPr/>
        </p:nvSpPr>
        <p:spPr>
          <a:xfrm>
            <a:off x="8261024" y="1206487"/>
            <a:ext cx="3007150" cy="923330"/>
          </a:xfrm>
          <a:prstGeom prst="rect">
            <a:avLst/>
          </a:prstGeom>
          <a:noFill/>
        </p:spPr>
        <p:txBody>
          <a:bodyPr wrap="square" rtlCol="0">
            <a:spAutoFit/>
          </a:bodyPr>
          <a:lstStyle/>
          <a:p>
            <a:r>
              <a:rPr lang="en-GB" dirty="0">
                <a:latin typeface="Open Sans" pitchFamily="2" charset="0"/>
                <a:ea typeface="Open Sans" pitchFamily="2" charset="0"/>
                <a:cs typeface="Open Sans" pitchFamily="2" charset="0"/>
              </a:rPr>
              <a:t>Pop-ups linking to porn sites or other sexual content</a:t>
            </a:r>
          </a:p>
        </p:txBody>
      </p:sp>
      <p:sp>
        <p:nvSpPr>
          <p:cNvPr id="8" name="TextBox 7">
            <a:extLst>
              <a:ext uri="{FF2B5EF4-FFF2-40B4-BE49-F238E27FC236}">
                <a16:creationId xmlns:a16="http://schemas.microsoft.com/office/drawing/2014/main" id="{EC1ECE42-2780-404D-BA14-3F111C66EBC4}"/>
              </a:ext>
            </a:extLst>
          </p:cNvPr>
          <p:cNvSpPr txBox="1"/>
          <p:nvPr/>
        </p:nvSpPr>
        <p:spPr>
          <a:xfrm>
            <a:off x="300087" y="4849845"/>
            <a:ext cx="3007150" cy="646331"/>
          </a:xfrm>
          <a:prstGeom prst="rect">
            <a:avLst/>
          </a:prstGeom>
          <a:noFill/>
        </p:spPr>
        <p:txBody>
          <a:bodyPr wrap="square" rtlCol="0">
            <a:spAutoFit/>
          </a:bodyPr>
          <a:lstStyle/>
          <a:p>
            <a:r>
              <a:rPr lang="en-GB" dirty="0">
                <a:latin typeface="Open Sans" pitchFamily="2" charset="0"/>
                <a:ea typeface="Open Sans" pitchFamily="2" charset="0"/>
                <a:cs typeface="Open Sans" pitchFamily="2" charset="0"/>
              </a:rPr>
              <a:t>Being sent a link to sexual content by someone known or unknown</a:t>
            </a:r>
          </a:p>
        </p:txBody>
      </p:sp>
      <p:sp>
        <p:nvSpPr>
          <p:cNvPr id="9" name="TextBox 8">
            <a:extLst>
              <a:ext uri="{FF2B5EF4-FFF2-40B4-BE49-F238E27FC236}">
                <a16:creationId xmlns:a16="http://schemas.microsoft.com/office/drawing/2014/main" id="{AED0923C-96C6-41FB-9E38-D9590FD1FD07}"/>
              </a:ext>
            </a:extLst>
          </p:cNvPr>
          <p:cNvSpPr txBox="1"/>
          <p:nvPr/>
        </p:nvSpPr>
        <p:spPr>
          <a:xfrm>
            <a:off x="4801388" y="4989049"/>
            <a:ext cx="3007150" cy="1200329"/>
          </a:xfrm>
          <a:prstGeom prst="rect">
            <a:avLst/>
          </a:prstGeom>
          <a:noFill/>
        </p:spPr>
        <p:txBody>
          <a:bodyPr wrap="square" rtlCol="0">
            <a:spAutoFit/>
          </a:bodyPr>
          <a:lstStyle/>
          <a:p>
            <a:r>
              <a:rPr lang="en-GB" dirty="0">
                <a:latin typeface="Open Sans" pitchFamily="2" charset="0"/>
                <a:ea typeface="Open Sans" pitchFamily="2" charset="0"/>
                <a:cs typeface="Open Sans" pitchFamily="2" charset="0"/>
              </a:rPr>
              <a:t>Sexual content shown in search results when looking for something on a search engine</a:t>
            </a:r>
          </a:p>
        </p:txBody>
      </p:sp>
      <p:sp>
        <p:nvSpPr>
          <p:cNvPr id="10" name="TextBox 9">
            <a:extLst>
              <a:ext uri="{FF2B5EF4-FFF2-40B4-BE49-F238E27FC236}">
                <a16:creationId xmlns:a16="http://schemas.microsoft.com/office/drawing/2014/main" id="{665AAFC2-CFCE-4329-BD41-FF2A89968036}"/>
              </a:ext>
            </a:extLst>
          </p:cNvPr>
          <p:cNvSpPr txBox="1"/>
          <p:nvPr/>
        </p:nvSpPr>
        <p:spPr>
          <a:xfrm>
            <a:off x="9569780" y="4754294"/>
            <a:ext cx="3007150" cy="646331"/>
          </a:xfrm>
          <a:prstGeom prst="rect">
            <a:avLst/>
          </a:prstGeom>
          <a:noFill/>
        </p:spPr>
        <p:txBody>
          <a:bodyPr wrap="square" rtlCol="0">
            <a:spAutoFit/>
          </a:bodyPr>
          <a:lstStyle/>
          <a:p>
            <a:r>
              <a:rPr lang="en-GB" dirty="0">
                <a:latin typeface="Open Sans" pitchFamily="2" charset="0"/>
                <a:ea typeface="Open Sans" pitchFamily="2" charset="0"/>
                <a:cs typeface="Open Sans" pitchFamily="2" charset="0"/>
              </a:rPr>
              <a:t>Sexual comments on social media posts</a:t>
            </a:r>
          </a:p>
        </p:txBody>
      </p:sp>
      <p:cxnSp>
        <p:nvCxnSpPr>
          <p:cNvPr id="11" name="Connector: Elbow 10">
            <a:extLst>
              <a:ext uri="{FF2B5EF4-FFF2-40B4-BE49-F238E27FC236}">
                <a16:creationId xmlns:a16="http://schemas.microsoft.com/office/drawing/2014/main" id="{C5389C22-D1C3-4A1B-ADD1-7BC59233B827}"/>
              </a:ext>
            </a:extLst>
          </p:cNvPr>
          <p:cNvCxnSpPr>
            <a:cxnSpLocks/>
          </p:cNvCxnSpPr>
          <p:nvPr/>
        </p:nvCxnSpPr>
        <p:spPr>
          <a:xfrm rot="16200000" flipV="1">
            <a:off x="5188867" y="1719803"/>
            <a:ext cx="1038126" cy="461914"/>
          </a:xfrm>
          <a:prstGeom prst="bentConnector3">
            <a:avLst/>
          </a:prstGeom>
          <a:ln w="19050">
            <a:solidFill>
              <a:srgbClr val="565EDB"/>
            </a:solidFill>
            <a:tailEnd type="triangle"/>
          </a:ln>
        </p:spPr>
        <p:style>
          <a:lnRef idx="1">
            <a:schemeClr val="accent1"/>
          </a:lnRef>
          <a:fillRef idx="0">
            <a:schemeClr val="accent1"/>
          </a:fillRef>
          <a:effectRef idx="0">
            <a:schemeClr val="accent1"/>
          </a:effectRef>
          <a:fontRef idx="minor">
            <a:schemeClr val="tx1"/>
          </a:fontRef>
        </p:style>
      </p:cxnSp>
      <p:cxnSp>
        <p:nvCxnSpPr>
          <p:cNvPr id="13" name="Connector: Elbow 12">
            <a:extLst>
              <a:ext uri="{FF2B5EF4-FFF2-40B4-BE49-F238E27FC236}">
                <a16:creationId xmlns:a16="http://schemas.microsoft.com/office/drawing/2014/main" id="{309526A0-064B-408C-A893-731F33DAB0A1}"/>
              </a:ext>
            </a:extLst>
          </p:cNvPr>
          <p:cNvCxnSpPr>
            <a:cxnSpLocks/>
          </p:cNvCxnSpPr>
          <p:nvPr/>
        </p:nvCxnSpPr>
        <p:spPr>
          <a:xfrm rot="5400000" flipH="1" flipV="1">
            <a:off x="9100637" y="2033713"/>
            <a:ext cx="587488" cy="350798"/>
          </a:xfrm>
          <a:prstGeom prst="bentConnector3">
            <a:avLst/>
          </a:prstGeom>
          <a:ln w="19050">
            <a:solidFill>
              <a:srgbClr val="565EDB"/>
            </a:solidFill>
            <a:tailEnd type="triangle"/>
          </a:ln>
        </p:spPr>
        <p:style>
          <a:lnRef idx="1">
            <a:schemeClr val="accent1"/>
          </a:lnRef>
          <a:fillRef idx="0">
            <a:schemeClr val="accent1"/>
          </a:fillRef>
          <a:effectRef idx="0">
            <a:schemeClr val="accent1"/>
          </a:effectRef>
          <a:fontRef idx="minor">
            <a:schemeClr val="tx1"/>
          </a:fontRef>
        </p:style>
      </p:cxnSp>
      <p:cxnSp>
        <p:nvCxnSpPr>
          <p:cNvPr id="15" name="Connector: Elbow 14">
            <a:extLst>
              <a:ext uri="{FF2B5EF4-FFF2-40B4-BE49-F238E27FC236}">
                <a16:creationId xmlns:a16="http://schemas.microsoft.com/office/drawing/2014/main" id="{69053CDE-8F27-4339-B356-979DC8437B0A}"/>
              </a:ext>
            </a:extLst>
          </p:cNvPr>
          <p:cNvCxnSpPr>
            <a:cxnSpLocks/>
          </p:cNvCxnSpPr>
          <p:nvPr/>
        </p:nvCxnSpPr>
        <p:spPr>
          <a:xfrm rot="16200000" flipV="1">
            <a:off x="2500393" y="1990778"/>
            <a:ext cx="600872" cy="357217"/>
          </a:xfrm>
          <a:prstGeom prst="bentConnector3">
            <a:avLst/>
          </a:prstGeom>
          <a:ln w="19050">
            <a:solidFill>
              <a:srgbClr val="565EDB"/>
            </a:solidFill>
            <a:tailEnd type="triangle"/>
          </a:ln>
        </p:spPr>
        <p:style>
          <a:lnRef idx="1">
            <a:schemeClr val="accent1"/>
          </a:lnRef>
          <a:fillRef idx="0">
            <a:schemeClr val="accent1"/>
          </a:fillRef>
          <a:effectRef idx="0">
            <a:schemeClr val="accent1"/>
          </a:effectRef>
          <a:fontRef idx="minor">
            <a:schemeClr val="tx1"/>
          </a:fontRef>
        </p:style>
      </p:cxnSp>
      <p:cxnSp>
        <p:nvCxnSpPr>
          <p:cNvPr id="18" name="Connector: Elbow 17">
            <a:extLst>
              <a:ext uri="{FF2B5EF4-FFF2-40B4-BE49-F238E27FC236}">
                <a16:creationId xmlns:a16="http://schemas.microsoft.com/office/drawing/2014/main" id="{CBC910DA-C88B-4D0B-A4AF-B066CB9CCA09}"/>
              </a:ext>
            </a:extLst>
          </p:cNvPr>
          <p:cNvCxnSpPr>
            <a:cxnSpLocks/>
          </p:cNvCxnSpPr>
          <p:nvPr/>
        </p:nvCxnSpPr>
        <p:spPr>
          <a:xfrm rot="5400000">
            <a:off x="5659226" y="4492739"/>
            <a:ext cx="672443" cy="392784"/>
          </a:xfrm>
          <a:prstGeom prst="bentConnector3">
            <a:avLst/>
          </a:prstGeom>
          <a:ln w="19050">
            <a:solidFill>
              <a:srgbClr val="565EDB"/>
            </a:solidFill>
            <a:tailEnd type="triangle"/>
          </a:ln>
        </p:spPr>
        <p:style>
          <a:lnRef idx="1">
            <a:schemeClr val="accent1"/>
          </a:lnRef>
          <a:fillRef idx="0">
            <a:schemeClr val="accent1"/>
          </a:fillRef>
          <a:effectRef idx="0">
            <a:schemeClr val="accent1"/>
          </a:effectRef>
          <a:fontRef idx="minor">
            <a:schemeClr val="tx1"/>
          </a:fontRef>
        </p:style>
      </p:cxnSp>
      <p:cxnSp>
        <p:nvCxnSpPr>
          <p:cNvPr id="21" name="Connector: Elbow 20">
            <a:extLst>
              <a:ext uri="{FF2B5EF4-FFF2-40B4-BE49-F238E27FC236}">
                <a16:creationId xmlns:a16="http://schemas.microsoft.com/office/drawing/2014/main" id="{C02B2D95-034D-4805-AE24-E7DE4290870C}"/>
              </a:ext>
            </a:extLst>
          </p:cNvPr>
          <p:cNvCxnSpPr>
            <a:cxnSpLocks/>
          </p:cNvCxnSpPr>
          <p:nvPr/>
        </p:nvCxnSpPr>
        <p:spPr>
          <a:xfrm rot="5400000">
            <a:off x="1470499" y="4409016"/>
            <a:ext cx="666327" cy="208961"/>
          </a:xfrm>
          <a:prstGeom prst="bentConnector3">
            <a:avLst/>
          </a:prstGeom>
          <a:ln w="19050">
            <a:solidFill>
              <a:srgbClr val="565EDB"/>
            </a:solidFill>
            <a:tailEnd type="triangle"/>
          </a:ln>
        </p:spPr>
        <p:style>
          <a:lnRef idx="1">
            <a:schemeClr val="accent1"/>
          </a:lnRef>
          <a:fillRef idx="0">
            <a:schemeClr val="accent1"/>
          </a:fillRef>
          <a:effectRef idx="0">
            <a:schemeClr val="accent1"/>
          </a:effectRef>
          <a:fontRef idx="minor">
            <a:schemeClr val="tx1"/>
          </a:fontRef>
        </p:style>
      </p:cxnSp>
      <p:cxnSp>
        <p:nvCxnSpPr>
          <p:cNvPr id="23" name="Connector: Elbow 22">
            <a:extLst>
              <a:ext uri="{FF2B5EF4-FFF2-40B4-BE49-F238E27FC236}">
                <a16:creationId xmlns:a16="http://schemas.microsoft.com/office/drawing/2014/main" id="{BE4E1A7C-3594-4666-944B-01A4C602AE01}"/>
              </a:ext>
            </a:extLst>
          </p:cNvPr>
          <p:cNvCxnSpPr>
            <a:cxnSpLocks/>
          </p:cNvCxnSpPr>
          <p:nvPr/>
        </p:nvCxnSpPr>
        <p:spPr>
          <a:xfrm rot="16200000" flipH="1">
            <a:off x="10157994" y="4377290"/>
            <a:ext cx="669648" cy="275734"/>
          </a:xfrm>
          <a:prstGeom prst="bentConnector3">
            <a:avLst>
              <a:gd name="adj1" fmla="val 47184"/>
            </a:avLst>
          </a:prstGeom>
          <a:ln w="19050">
            <a:solidFill>
              <a:srgbClr val="565EDB"/>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958428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CDFBC5-6966-4E24-AB73-335BAE991797}"/>
              </a:ext>
            </a:extLst>
          </p:cNvPr>
          <p:cNvSpPr>
            <a:spLocks noGrp="1"/>
          </p:cNvSpPr>
          <p:nvPr>
            <p:ph type="title"/>
          </p:nvPr>
        </p:nvSpPr>
        <p:spPr/>
        <p:txBody>
          <a:bodyPr/>
          <a:lstStyle/>
          <a:p>
            <a:r>
              <a:rPr lang="en-GB" dirty="0"/>
              <a:t>Effects of online content</a:t>
            </a:r>
          </a:p>
        </p:txBody>
      </p:sp>
      <p:sp>
        <p:nvSpPr>
          <p:cNvPr id="3" name="Content Placeholder 2">
            <a:extLst>
              <a:ext uri="{FF2B5EF4-FFF2-40B4-BE49-F238E27FC236}">
                <a16:creationId xmlns:a16="http://schemas.microsoft.com/office/drawing/2014/main" id="{BE6F5F52-0E9E-4AD7-B4BD-8F28F1998D46}"/>
              </a:ext>
            </a:extLst>
          </p:cNvPr>
          <p:cNvSpPr>
            <a:spLocks noGrp="1"/>
          </p:cNvSpPr>
          <p:nvPr>
            <p:ph idx="1"/>
          </p:nvPr>
        </p:nvSpPr>
        <p:spPr>
          <a:xfrm>
            <a:off x="838200" y="3173077"/>
            <a:ext cx="5909820" cy="3283703"/>
          </a:xfrm>
        </p:spPr>
        <p:txBody>
          <a:bodyPr/>
          <a:lstStyle/>
          <a:p>
            <a:pPr marL="0" indent="0">
              <a:buNone/>
            </a:pPr>
            <a:r>
              <a:rPr lang="en-GB" dirty="0"/>
              <a:t>Things people read or see online can impact their thoughts, feelings, beliefs and behaviour.</a:t>
            </a:r>
          </a:p>
          <a:p>
            <a:pPr marL="0" indent="0">
              <a:buNone/>
            </a:pPr>
            <a:endParaRPr lang="en-GB" dirty="0"/>
          </a:p>
          <a:p>
            <a:pPr marL="0" indent="0">
              <a:buNone/>
            </a:pPr>
            <a:r>
              <a:rPr lang="en-GB" dirty="0"/>
              <a:t>This influence can be positive or negative.</a:t>
            </a:r>
          </a:p>
        </p:txBody>
      </p:sp>
      <p:sp>
        <p:nvSpPr>
          <p:cNvPr id="4" name="Slide Number Placeholder 3">
            <a:extLst>
              <a:ext uri="{FF2B5EF4-FFF2-40B4-BE49-F238E27FC236}">
                <a16:creationId xmlns:a16="http://schemas.microsoft.com/office/drawing/2014/main" id="{820C9330-4BBE-48AD-B372-114599EE07EF}"/>
              </a:ext>
            </a:extLst>
          </p:cNvPr>
          <p:cNvSpPr>
            <a:spLocks noGrp="1"/>
          </p:cNvSpPr>
          <p:nvPr>
            <p:ph type="sldNum" sz="quarter" idx="12"/>
          </p:nvPr>
        </p:nvSpPr>
        <p:spPr/>
        <p:txBody>
          <a:bodyPr/>
          <a:lstStyle/>
          <a:p>
            <a:fld id="{9A204BD2-ADAC-4DD9-87BA-ED0225123CB0}" type="slidenum">
              <a:rPr lang="en-GB" smtClean="0"/>
              <a:pPr/>
              <a:t>8</a:t>
            </a:fld>
            <a:endParaRPr lang="en-GB" dirty="0"/>
          </a:p>
        </p:txBody>
      </p:sp>
      <p:sp>
        <p:nvSpPr>
          <p:cNvPr id="5" name="Content Placeholder 2">
            <a:extLst>
              <a:ext uri="{FF2B5EF4-FFF2-40B4-BE49-F238E27FC236}">
                <a16:creationId xmlns:a16="http://schemas.microsoft.com/office/drawing/2014/main" id="{EA2786B1-FAB8-4482-9F5F-C262ED987AB8}"/>
              </a:ext>
            </a:extLst>
          </p:cNvPr>
          <p:cNvSpPr txBox="1">
            <a:spLocks/>
          </p:cNvSpPr>
          <p:nvPr/>
        </p:nvSpPr>
        <p:spPr>
          <a:xfrm>
            <a:off x="838200" y="1755564"/>
            <a:ext cx="10515600" cy="117995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Open Sans" pitchFamily="2" charset="0"/>
                <a:ea typeface="Open Sans" pitchFamily="2" charset="0"/>
                <a:cs typeface="Open Sans"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pitchFamily="2" charset="0"/>
                <a:ea typeface="Open Sans" pitchFamily="2" charset="0"/>
                <a:cs typeface="Open Sans" pitchFamily="2"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pitchFamily="2" charset="0"/>
                <a:ea typeface="Open Sans" pitchFamily="2" charset="0"/>
                <a:cs typeface="Open Sans" pitchFamily="2"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pitchFamily="2" charset="0"/>
                <a:ea typeface="Open Sans" pitchFamily="2" charset="0"/>
                <a:cs typeface="Open Sans" pitchFamily="2"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pitchFamily="2" charset="0"/>
                <a:ea typeface="Open Sans" pitchFamily="2" charset="0"/>
                <a:cs typeface="Open Sans"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dirty="0"/>
              <a:t>In life people are influenced by everything around them, such as different </a:t>
            </a:r>
            <a:r>
              <a:rPr lang="en-GB" b="1" dirty="0"/>
              <a:t>people</a:t>
            </a:r>
            <a:r>
              <a:rPr lang="en-GB" dirty="0"/>
              <a:t>, and things they see or </a:t>
            </a:r>
            <a:r>
              <a:rPr lang="en-GB" b="1" dirty="0"/>
              <a:t>hear</a:t>
            </a:r>
            <a:r>
              <a:rPr lang="en-GB" dirty="0"/>
              <a:t>. This also includes things they come across online.</a:t>
            </a:r>
          </a:p>
        </p:txBody>
      </p:sp>
      <p:sp>
        <p:nvSpPr>
          <p:cNvPr id="8" name="Thought Bubble: Cloud 7">
            <a:extLst>
              <a:ext uri="{FF2B5EF4-FFF2-40B4-BE49-F238E27FC236}">
                <a16:creationId xmlns:a16="http://schemas.microsoft.com/office/drawing/2014/main" id="{0E8B38EC-63D2-4E18-88DB-1215D6C78D58}"/>
              </a:ext>
            </a:extLst>
          </p:cNvPr>
          <p:cNvSpPr/>
          <p:nvPr/>
        </p:nvSpPr>
        <p:spPr>
          <a:xfrm>
            <a:off x="7220932" y="2902686"/>
            <a:ext cx="4766035" cy="2348043"/>
          </a:xfrm>
          <a:prstGeom prst="cloudCallout">
            <a:avLst>
              <a:gd name="adj1" fmla="val -51849"/>
              <a:gd name="adj2" fmla="val 71159"/>
            </a:avLst>
          </a:prstGeom>
          <a:noFill/>
          <a:ln w="38100">
            <a:solidFill>
              <a:srgbClr val="9AD7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chemeClr val="tx1"/>
                </a:solidFill>
                <a:latin typeface="Open Sans" pitchFamily="2" charset="0"/>
                <a:ea typeface="Open Sans" pitchFamily="2" charset="0"/>
                <a:cs typeface="Open Sans" pitchFamily="2" charset="0"/>
              </a:rPr>
              <a:t>Think about social media influencers – they post on social media to influence what people buy, wear and do.</a:t>
            </a:r>
          </a:p>
        </p:txBody>
      </p:sp>
    </p:spTree>
    <p:extLst>
      <p:ext uri="{BB962C8B-B14F-4D97-AF65-F5344CB8AC3E}">
        <p14:creationId xmlns:p14="http://schemas.microsoft.com/office/powerpoint/2010/main" val="19498274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71C0BB-28C2-463D-9556-FCFDCE34CC30}"/>
              </a:ext>
            </a:extLst>
          </p:cNvPr>
          <p:cNvSpPr>
            <a:spLocks noGrp="1"/>
          </p:cNvSpPr>
          <p:nvPr>
            <p:ph type="title"/>
          </p:nvPr>
        </p:nvSpPr>
        <p:spPr/>
        <p:txBody>
          <a:bodyPr/>
          <a:lstStyle/>
          <a:p>
            <a:r>
              <a:rPr lang="en-GB" dirty="0"/>
              <a:t>Harmful messages from sexual content online</a:t>
            </a:r>
          </a:p>
        </p:txBody>
      </p:sp>
      <p:sp>
        <p:nvSpPr>
          <p:cNvPr id="3" name="Content Placeholder 2">
            <a:extLst>
              <a:ext uri="{FF2B5EF4-FFF2-40B4-BE49-F238E27FC236}">
                <a16:creationId xmlns:a16="http://schemas.microsoft.com/office/drawing/2014/main" id="{8C187D42-89B5-4E75-95B7-238C0EFD0B3C}"/>
              </a:ext>
            </a:extLst>
          </p:cNvPr>
          <p:cNvSpPr>
            <a:spLocks noGrp="1"/>
          </p:cNvSpPr>
          <p:nvPr>
            <p:ph idx="1"/>
          </p:nvPr>
        </p:nvSpPr>
        <p:spPr>
          <a:xfrm>
            <a:off x="838200" y="1825625"/>
            <a:ext cx="10515600" cy="4667250"/>
          </a:xfrm>
        </p:spPr>
        <p:txBody>
          <a:bodyPr>
            <a:normAutofit/>
          </a:bodyPr>
          <a:lstStyle/>
          <a:p>
            <a:pPr marL="0" indent="0">
              <a:buNone/>
            </a:pPr>
            <a:r>
              <a:rPr lang="en-GB" dirty="0"/>
              <a:t>People can be influenced when they see sexual content online too.</a:t>
            </a:r>
          </a:p>
          <a:p>
            <a:pPr marL="0" indent="0">
              <a:buNone/>
            </a:pPr>
            <a:endParaRPr lang="en-GB" dirty="0"/>
          </a:p>
          <a:p>
            <a:pPr marL="0" indent="0">
              <a:buNone/>
            </a:pPr>
            <a:r>
              <a:rPr lang="en-GB" dirty="0"/>
              <a:t>Sexual content can express messages that may become harmful to the way people </a:t>
            </a:r>
            <a:r>
              <a:rPr lang="en-GB" b="1" dirty="0"/>
              <a:t>think</a:t>
            </a:r>
            <a:r>
              <a:rPr lang="en-GB" dirty="0"/>
              <a:t>, </a:t>
            </a:r>
            <a:r>
              <a:rPr lang="en-GB" b="1" dirty="0"/>
              <a:t>behave</a:t>
            </a:r>
            <a:r>
              <a:rPr lang="en-GB" dirty="0"/>
              <a:t> and </a:t>
            </a:r>
            <a:r>
              <a:rPr lang="en-GB" b="1" dirty="0"/>
              <a:t>have relationships </a:t>
            </a:r>
            <a:r>
              <a:rPr lang="en-GB" dirty="0"/>
              <a:t>over time.</a:t>
            </a:r>
          </a:p>
          <a:p>
            <a:pPr marL="0" indent="0">
              <a:buNone/>
            </a:pPr>
            <a:endParaRPr lang="en-GB" dirty="0"/>
          </a:p>
          <a:p>
            <a:pPr marL="0" indent="0">
              <a:buNone/>
            </a:pPr>
            <a:r>
              <a:rPr lang="en-GB" dirty="0"/>
              <a:t>The messages people receive from pornography can be particularly harmful. The main aim of the pornography industry is to make money, not to show healthy, loving relationships. Key principles of healthy sexual experiences, such as enjoyment, honesty and respect, may also be absent in pornographic sexual content, as there are different motivating factors (being paid) and actors do not have personal connections with each other.</a:t>
            </a:r>
          </a:p>
        </p:txBody>
      </p:sp>
      <p:sp>
        <p:nvSpPr>
          <p:cNvPr id="4" name="Slide Number Placeholder 3">
            <a:extLst>
              <a:ext uri="{FF2B5EF4-FFF2-40B4-BE49-F238E27FC236}">
                <a16:creationId xmlns:a16="http://schemas.microsoft.com/office/drawing/2014/main" id="{9C2E7A9E-7E2F-4E10-87BF-52B2406AE295}"/>
              </a:ext>
            </a:extLst>
          </p:cNvPr>
          <p:cNvSpPr>
            <a:spLocks noGrp="1"/>
          </p:cNvSpPr>
          <p:nvPr>
            <p:ph type="sldNum" sz="quarter" idx="12"/>
          </p:nvPr>
        </p:nvSpPr>
        <p:spPr/>
        <p:txBody>
          <a:bodyPr/>
          <a:lstStyle/>
          <a:p>
            <a:fld id="{9A204BD2-ADAC-4DD9-87BA-ED0225123CB0}" type="slidenum">
              <a:rPr lang="en-GB" smtClean="0"/>
              <a:pPr/>
              <a:t>9</a:t>
            </a:fld>
            <a:endParaRPr lang="en-GB" dirty="0"/>
          </a:p>
        </p:txBody>
      </p:sp>
    </p:spTree>
    <p:extLst>
      <p:ext uri="{BB962C8B-B14F-4D97-AF65-F5344CB8AC3E}">
        <p14:creationId xmlns:p14="http://schemas.microsoft.com/office/powerpoint/2010/main" val="414384833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BJCLASSIFIERTOPTEXTBOX" val="{CLASSIFIER}"/>
  <p:tag name="BJHEADERFOOTERTEXTBOXNAME" val="bjCLSTB-HO-HC-VT-RA-BN-DH"/>
  <p:tag name="BJHEADERFOOTERLABEL" val="TRUE"/>
</p:tagLst>
</file>

<file path=ppt/tags/tag2.xml><?xml version="1.0" encoding="utf-8"?>
<p:tagLst xmlns:a="http://schemas.openxmlformats.org/drawingml/2006/main" xmlns:r="http://schemas.openxmlformats.org/officeDocument/2006/relationships" xmlns:p="http://schemas.openxmlformats.org/presentationml/2006/main">
  <p:tag name="BJCLASSIFIERBOTTOMTEXTBOX" val="{CLASSIFIER}"/>
  <p:tag name="BJHEADERFOOTERTEXTBOXNAME" val="bjCLSTB-FO-HC-VB-RA-BN-DH"/>
  <p:tag name="BJHEADERFOOTERLABEL" val="TRUE"/>
</p:tagLst>
</file>

<file path=ppt/tags/tag3.xml><?xml version="1.0" encoding="utf-8"?>
<p:tagLst xmlns:a="http://schemas.openxmlformats.org/drawingml/2006/main" xmlns:r="http://schemas.openxmlformats.org/officeDocument/2006/relationships" xmlns:p="http://schemas.openxmlformats.org/presentationml/2006/main">
  <p:tag name="BJCLASSIFIERTOPTEXTBOX" val="{CLASSIFIER}"/>
  <p:tag name="BJHEADERFOOTERTEXTBOXNAME" val="bjCLSTB-HO-HC-VT-RA-BN-DH"/>
  <p:tag name="BJHEADERFOOTERLABEL" val="TRUE"/>
</p:tagLst>
</file>

<file path=ppt/tags/tag4.xml><?xml version="1.0" encoding="utf-8"?>
<p:tagLst xmlns:a="http://schemas.openxmlformats.org/drawingml/2006/main" xmlns:r="http://schemas.openxmlformats.org/officeDocument/2006/relationships" xmlns:p="http://schemas.openxmlformats.org/presentationml/2006/main">
  <p:tag name="BJCLASSIFIERBOTTOMTEXTBOX" val="{CLASSIFIER}"/>
  <p:tag name="BJHEADERFOOTERTEXTBOXNAME" val="bjCLSTB-FO-HC-VB-RA-BN-DH"/>
  <p:tag name="BJHEADERFOOTERLABEL" val="TRUE"/>
</p:tagLst>
</file>

<file path=ppt/tags/tag5.xml><?xml version="1.0" encoding="utf-8"?>
<p:tagLst xmlns:a="http://schemas.openxmlformats.org/drawingml/2006/main" xmlns:r="http://schemas.openxmlformats.org/officeDocument/2006/relationships" xmlns:p="http://schemas.openxmlformats.org/presentationml/2006/main">
  <p:tag name="BJCLASSIFIERTOPTEXTBOX" val="{CLASSIFIER}"/>
  <p:tag name="BJHEADERFOOTERTEXTBOXNAME" val="bjCLSTB-HO-HC-VT-RA-BN-DH"/>
  <p:tag name="BJHEADERFOOTERLABEL" val="TRUE"/>
</p:tagLst>
</file>

<file path=ppt/tags/tag6.xml><?xml version="1.0" encoding="utf-8"?>
<p:tagLst xmlns:a="http://schemas.openxmlformats.org/drawingml/2006/main" xmlns:r="http://schemas.openxmlformats.org/officeDocument/2006/relationships" xmlns:p="http://schemas.openxmlformats.org/presentationml/2006/main">
  <p:tag name="BJCLASSIFIERBOTTOMTEXTBOX" val="{CLASSIFIER}"/>
  <p:tag name="BJHEADERFOOTERTEXTBOXNAME" val="bjCLSTB-FO-HC-VB-RA-BN-DH"/>
  <p:tag name="BJHEADERFOOTERLABEL" val="TRUE"/>
</p:tagLst>
</file>

<file path=ppt/tags/tag7.xml><?xml version="1.0" encoding="utf-8"?>
<p:tagLst xmlns:a="http://schemas.openxmlformats.org/drawingml/2006/main" xmlns:r="http://schemas.openxmlformats.org/officeDocument/2006/relationships" xmlns:p="http://schemas.openxmlformats.org/presentationml/2006/main">
  <p:tag name="BJCLASSIFIERTOPTEXTBOX" val="{CLASSIFIER}"/>
  <p:tag name="BJHEADERFOOTERTEXTBOXNAME" val="bjCLSTB-HO-HC-VT-RA-BN-DH"/>
  <p:tag name="BJHEADERFOOTERLABEL" val="TRUE"/>
</p:tagLst>
</file>

<file path=ppt/tags/tag8.xml><?xml version="1.0" encoding="utf-8"?>
<p:tagLst xmlns:a="http://schemas.openxmlformats.org/drawingml/2006/main" xmlns:r="http://schemas.openxmlformats.org/officeDocument/2006/relationships" xmlns:p="http://schemas.openxmlformats.org/presentationml/2006/main">
  <p:tag name="BJCLASSIFIERBOTTOMTEXTBOX" val="{CLASSIFIER}"/>
  <p:tag name="BJHEADERFOOTERTEXTBOXNAME" val="bjCLSTB-FO-HC-VB-RA-BN-DH"/>
  <p:tag name="BJHEADERFOOTERLABEL" val="TRUE"/>
</p:tagLst>
</file>

<file path=ppt/theme/theme1.xml><?xml version="1.0" encoding="utf-8"?>
<a:theme xmlns:a="http://schemas.openxmlformats.org/drawingml/2006/main" name="Sexual content online updated">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SE final final design" id="{265549AF-EA24-4FF6-96C8-0C40CB696201}" vid="{479E16A9-A2E0-4FF2-B110-89F741817D1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sisl xmlns:xsi="http://www.w3.org/2001/XMLSchema-instance" xmlns:xsd="http://www.w3.org/2001/XMLSchema" xmlns="http://www.boldonjames.com/2008/01/sie/internal/label" sislVersion="0" policy="327ca096-cb7a-4318-8957-25485b441199" origin="userSelected">
  <element uid="c4fe7354-9cb4-47ef-8d56-184d2184c452" value=""/>
  <element uid="58a3127c-c8d2-4d27-8003-77d300e631d1" value=""/>
  <element uid="c3ef2759-02b7-4f34-b996-0fb97d66ca1d" value=""/>
</sisl>
</file>

<file path=customXml/itemProps1.xml><?xml version="1.0" encoding="utf-8"?>
<ds:datastoreItem xmlns:ds="http://schemas.openxmlformats.org/officeDocument/2006/customXml" ds:itemID="{1CB41AD4-C9B1-4CFF-9C43-9DA4A08EEA4C}">
  <ds:schemaRefs>
    <ds:schemaRef ds:uri="http://www.w3.org/2001/XMLSchema"/>
    <ds:schemaRef ds:uri="http://www.boldonjames.com/2008/01/sie/internal/label"/>
  </ds:schemaRefs>
</ds:datastoreItem>
</file>

<file path=docProps/app.xml><?xml version="1.0" encoding="utf-8"?>
<Properties xmlns="http://schemas.openxmlformats.org/officeDocument/2006/extended-properties" xmlns:vt="http://schemas.openxmlformats.org/officeDocument/2006/docPropsVTypes">
  <Template>Sexual content online updated</Template>
  <TotalTime>227</TotalTime>
  <Words>1679</Words>
  <Application>Microsoft Office PowerPoint</Application>
  <PresentationFormat>Widescreen</PresentationFormat>
  <Paragraphs>172</Paragraphs>
  <Slides>19</Slides>
  <Notes>19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Arial</vt:lpstr>
      <vt:lpstr>Calibri</vt:lpstr>
      <vt:lpstr>Calibri Light</vt:lpstr>
      <vt:lpstr>Open Sans</vt:lpstr>
      <vt:lpstr>Sexual content online updated</vt:lpstr>
      <vt:lpstr>Sexual content online</vt:lpstr>
      <vt:lpstr>Learning objectives and outcomes</vt:lpstr>
      <vt:lpstr>Ground rules</vt:lpstr>
      <vt:lpstr>Scenario</vt:lpstr>
      <vt:lpstr>What is sexual content online?</vt:lpstr>
      <vt:lpstr>What is sexual content online?</vt:lpstr>
      <vt:lpstr>PowerPoint Presentation</vt:lpstr>
      <vt:lpstr>Effects of online content</vt:lpstr>
      <vt:lpstr>Harmful messages from sexual content online</vt:lpstr>
      <vt:lpstr>Examples of harmful messages from sexual content online</vt:lpstr>
      <vt:lpstr>Short-term impact</vt:lpstr>
      <vt:lpstr>Long-term impact</vt:lpstr>
      <vt:lpstr>Long-term impact - relationships</vt:lpstr>
      <vt:lpstr>Long-term impact – body image</vt:lpstr>
      <vt:lpstr>Long-term impact – attitudes and behaviours</vt:lpstr>
      <vt:lpstr>Critical awareness</vt:lpstr>
      <vt:lpstr>How to critically assess sexual content online</vt:lpstr>
      <vt:lpstr>Support for issues about sexual content online</vt:lpstr>
      <vt:lpstr>Scenario</vt:lpstr>
    </vt:vector>
  </TitlesOfParts>
  <Company>The Authority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Sexual content online</dc:title>
  <dc:creator>Jones, Sophie</dc:creator>
  <cp:keywords>OFFICIAL</cp:keywords>
  <cp:lastModifiedBy>CSEA Education Team</cp:lastModifiedBy>
  <cp:revision>15</cp:revision>
  <dcterms:created xsi:type="dcterms:W3CDTF">2022-06-21T10:25:51Z</dcterms:created>
  <dcterms:modified xsi:type="dcterms:W3CDTF">2022-07-06T10:12:13Z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ocIndexRef">
    <vt:lpwstr>639e2926-c138-4b96-852d-dbc47471be2e</vt:lpwstr>
  </property>
  <property fmtid="{D5CDD505-2E9C-101B-9397-08002B2CF9AE}" pid="3" name="bjClsUserRVM">
    <vt:lpwstr>[]</vt:lpwstr>
  </property>
  <property fmtid="{D5CDD505-2E9C-101B-9397-08002B2CF9AE}" pid="4" name="bjSaver">
    <vt:lpwstr>5ecPjGj5YM2zInr5oweeBG1dIiPMgBXU</vt:lpwstr>
  </property>
  <property fmtid="{D5CDD505-2E9C-101B-9397-08002B2CF9AE}" pid="5" name="bjDocumentLabelXML">
    <vt:lpwstr>&lt;?xml version="1.0" encoding="us-ascii"?&gt;&lt;sisl xmlns:xsi="http://www.w3.org/2001/XMLSchema-instance" xmlns:xsd="http://www.w3.org/2001/XMLSchema" sislVersion="0" policy="327ca096-cb7a-4318-8957-25485b441199" origin="userSelected" xmlns="http://www.boldonj</vt:lpwstr>
  </property>
  <property fmtid="{D5CDD505-2E9C-101B-9397-08002B2CF9AE}" pid="6" name="bjDocumentLabelXML-0">
    <vt:lpwstr>ames.com/2008/01/sie/internal/label"&gt;&lt;element uid="c4fe7354-9cb4-47ef-8d56-184d2184c452" value="" /&gt;&lt;element uid="58a3127c-c8d2-4d27-8003-77d300e631d1" value="" /&gt;&lt;element uid="c3ef2759-02b7-4f34-b996-0fb97d66ca1d" value="" /&gt;&lt;/sisl&gt;</vt:lpwstr>
  </property>
  <property fmtid="{D5CDD505-2E9C-101B-9397-08002B2CF9AE}" pid="7" name="bjDocumentSecurityLabel">
    <vt:lpwstr>OFFICIAL -- 0069e81c-f500-41df-8241-a393c2260c3a</vt:lpwstr>
  </property>
  <property fmtid="{D5CDD505-2E9C-101B-9397-08002B2CF9AE}" pid="8" name="N-Classification-ID">
    <vt:lpwstr>69317c31-0511-4d66-a8ed-77db756f4747 </vt:lpwstr>
  </property>
  <property fmtid="{D5CDD505-2E9C-101B-9397-08002B2CF9AE}" pid="9" name="N-Classification">
    <vt:lpwstr>OFFICIAL</vt:lpwstr>
  </property>
  <property fmtid="{D5CDD505-2E9C-101B-9397-08002B2CF9AE}" pid="10" name="N-BO-ID">
    <vt:lpwstr>0069e81c-f500-41df-8241-a393c2260c3a</vt:lpwstr>
  </property>
</Properties>
</file>