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19"/>
  </p:notesMasterIdLst>
  <p:handoutMasterIdLst>
    <p:handoutMasterId r:id="rId20"/>
  </p:handoutMasterIdLst>
  <p:sldIdLst>
    <p:sldId id="256" r:id="rId3"/>
    <p:sldId id="257" r:id="rId4"/>
    <p:sldId id="262" r:id="rId5"/>
    <p:sldId id="261" r:id="rId6"/>
    <p:sldId id="263" r:id="rId7"/>
    <p:sldId id="264" r:id="rId8"/>
    <p:sldId id="275" r:id="rId9"/>
    <p:sldId id="265" r:id="rId10"/>
    <p:sldId id="266" r:id="rId11"/>
    <p:sldId id="267" r:id="rId12"/>
    <p:sldId id="268" r:id="rId13"/>
    <p:sldId id="269" r:id="rId14"/>
    <p:sldId id="270" r:id="rId15"/>
    <p:sldId id="271" r:id="rId16"/>
    <p:sldId id="274" r:id="rId17"/>
    <p:sldId id="25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D7C8"/>
    <a:srgbClr val="565EDB"/>
    <a:srgbClr val="ECDF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6933" autoAdjust="0"/>
  </p:normalViewPr>
  <p:slideViewPr>
    <p:cSldViewPr snapToGrid="0">
      <p:cViewPr varScale="1">
        <p:scale>
          <a:sx n="40" d="100"/>
          <a:sy n="40" d="100"/>
        </p:scale>
        <p:origin x="48" y="4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6A8B51-A6C4-4439-9BF0-766461C7035F}" type="datetimeFigureOut">
              <a:rPr lang="en-GB" smtClean="0"/>
              <a:t>06/07/2022</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5600ED9-3217-48EB-8597-349C43299461}" type="slidenum">
              <a:rPr lang="en-GB" smtClean="0"/>
              <a:t>‹#›</a:t>
            </a:fld>
            <a:endParaRPr lang="en-GB"/>
          </a:p>
        </p:txBody>
      </p:sp>
    </p:spTree>
    <p:extLst>
      <p:ext uri="{BB962C8B-B14F-4D97-AF65-F5344CB8AC3E}">
        <p14:creationId xmlns:p14="http://schemas.microsoft.com/office/powerpoint/2010/main" val="1220795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FE9BF6-07C0-4C9A-A5C0-7E1831EE2ABA}" type="datetimeFigureOut">
              <a:rPr lang="en-GB" smtClean="0"/>
              <a:t>06/07/2022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CD975-8F0E-472F-B042-D359DB649879}" type="slidenum">
              <a:rPr lang="en-GB" smtClean="0"/>
              <a:t>‹#›</a:t>
            </a:fld>
            <a:endParaRPr lang="en-GB"/>
          </a:p>
        </p:txBody>
      </p:sp>
    </p:spTree>
    <p:extLst>
      <p:ext uri="{BB962C8B-B14F-4D97-AF65-F5344CB8AC3E}">
        <p14:creationId xmlns:p14="http://schemas.microsoft.com/office/powerpoint/2010/main" val="463389982"/>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meo.com/591596351/b95bdb5f6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a:t>
            </a:fld>
            <a:endParaRPr lang="en-GB"/>
          </a:p>
        </p:txBody>
      </p:sp>
    </p:spTree>
    <p:extLst>
      <p:ext uri="{BB962C8B-B14F-4D97-AF65-F5344CB8AC3E}">
        <p14:creationId xmlns:p14="http://schemas.microsoft.com/office/powerpoint/2010/main" val="155439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10</a:t>
            </a:fld>
            <a:endParaRPr lang="en-GB"/>
          </a:p>
        </p:txBody>
      </p:sp>
    </p:spTree>
    <p:extLst>
      <p:ext uri="{BB962C8B-B14F-4D97-AF65-F5344CB8AC3E}">
        <p14:creationId xmlns:p14="http://schemas.microsoft.com/office/powerpoint/2010/main" val="2033605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11</a:t>
            </a:fld>
            <a:endParaRPr lang="en-GB"/>
          </a:p>
        </p:txBody>
      </p:sp>
    </p:spTree>
    <p:extLst>
      <p:ext uri="{BB962C8B-B14F-4D97-AF65-F5344CB8AC3E}">
        <p14:creationId xmlns:p14="http://schemas.microsoft.com/office/powerpoint/2010/main" val="182713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12</a:t>
            </a:fld>
            <a:endParaRPr lang="en-GB"/>
          </a:p>
        </p:txBody>
      </p:sp>
    </p:spTree>
    <p:extLst>
      <p:ext uri="{BB962C8B-B14F-4D97-AF65-F5344CB8AC3E}">
        <p14:creationId xmlns:p14="http://schemas.microsoft.com/office/powerpoint/2010/main" val="2813026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video does not play on your device, use Vimeo version - </a:t>
            </a:r>
            <a:r>
              <a:rPr lang="en-GB" sz="1200" kern="1200" dirty="0">
                <a:solidFill>
                  <a:schemeClr val="tx1"/>
                </a:solidFill>
                <a:effectLst/>
                <a:latin typeface="+mn-lt"/>
                <a:ea typeface="+mn-ea"/>
                <a:cs typeface="+mn-cs"/>
              </a:rPr>
              <a:t>: </a:t>
            </a:r>
            <a:r>
              <a:rPr lang="en-GB" sz="1200" u="sng" kern="1200" dirty="0">
                <a:solidFill>
                  <a:schemeClr val="tx1"/>
                </a:solidFill>
                <a:effectLst/>
                <a:latin typeface="+mn-lt"/>
                <a:ea typeface="+mn-ea"/>
                <a:cs typeface="+mn-cs"/>
                <a:hlinkClick r:id="rId3"/>
              </a:rPr>
              <a:t>https://vimeo.com/591596351/b95bdb5f6c</a:t>
            </a:r>
            <a:r>
              <a:rPr lang="en-GB" sz="1200" u="sng" kern="1200" dirty="0">
                <a:solidFill>
                  <a:schemeClr val="tx1"/>
                </a:solidFill>
                <a:effectLst/>
                <a:latin typeface="+mn-lt"/>
                <a:ea typeface="+mn-ea"/>
                <a:cs typeface="+mn-cs"/>
              </a:rPr>
              <a:t>. </a:t>
            </a:r>
            <a:endParaRPr lang="en-GB" dirty="0"/>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13</a:t>
            </a:fld>
            <a:endParaRPr lang="en-GB"/>
          </a:p>
        </p:txBody>
      </p:sp>
    </p:spTree>
    <p:extLst>
      <p:ext uri="{BB962C8B-B14F-4D97-AF65-F5344CB8AC3E}">
        <p14:creationId xmlns:p14="http://schemas.microsoft.com/office/powerpoint/2010/main" val="339067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14</a:t>
            </a:fld>
            <a:endParaRPr lang="en-GB"/>
          </a:p>
        </p:txBody>
      </p:sp>
    </p:spTree>
    <p:extLst>
      <p:ext uri="{BB962C8B-B14F-4D97-AF65-F5344CB8AC3E}">
        <p14:creationId xmlns:p14="http://schemas.microsoft.com/office/powerpoint/2010/main" val="534679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15</a:t>
            </a:fld>
            <a:endParaRPr lang="en-GB"/>
          </a:p>
        </p:txBody>
      </p:sp>
    </p:spTree>
    <p:extLst>
      <p:ext uri="{BB962C8B-B14F-4D97-AF65-F5344CB8AC3E}">
        <p14:creationId xmlns:p14="http://schemas.microsoft.com/office/powerpoint/2010/main" val="2434892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16</a:t>
            </a:fld>
            <a:endParaRPr lang="en-GB"/>
          </a:p>
        </p:txBody>
      </p:sp>
    </p:spTree>
    <p:extLst>
      <p:ext uri="{BB962C8B-B14F-4D97-AF65-F5344CB8AC3E}">
        <p14:creationId xmlns:p14="http://schemas.microsoft.com/office/powerpoint/2010/main" val="333869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2</a:t>
            </a:fld>
            <a:endParaRPr lang="en-GB"/>
          </a:p>
        </p:txBody>
      </p:sp>
    </p:spTree>
    <p:extLst>
      <p:ext uri="{BB962C8B-B14F-4D97-AF65-F5344CB8AC3E}">
        <p14:creationId xmlns:p14="http://schemas.microsoft.com/office/powerpoint/2010/main" val="3721520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3</a:t>
            </a:fld>
            <a:endParaRPr lang="en-GB"/>
          </a:p>
        </p:txBody>
      </p:sp>
    </p:spTree>
    <p:extLst>
      <p:ext uri="{BB962C8B-B14F-4D97-AF65-F5344CB8AC3E}">
        <p14:creationId xmlns:p14="http://schemas.microsoft.com/office/powerpoint/2010/main" val="2030357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4</a:t>
            </a:fld>
            <a:endParaRPr lang="en-GB"/>
          </a:p>
        </p:txBody>
      </p:sp>
    </p:spTree>
    <p:extLst>
      <p:ext uri="{BB962C8B-B14F-4D97-AF65-F5344CB8AC3E}">
        <p14:creationId xmlns:p14="http://schemas.microsoft.com/office/powerpoint/2010/main" val="4206969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5</a:t>
            </a:fld>
            <a:endParaRPr lang="en-GB"/>
          </a:p>
        </p:txBody>
      </p:sp>
    </p:spTree>
    <p:extLst>
      <p:ext uri="{BB962C8B-B14F-4D97-AF65-F5344CB8AC3E}">
        <p14:creationId xmlns:p14="http://schemas.microsoft.com/office/powerpoint/2010/main" val="2434892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6</a:t>
            </a:fld>
            <a:endParaRPr lang="en-GB"/>
          </a:p>
        </p:txBody>
      </p:sp>
    </p:spTree>
    <p:extLst>
      <p:ext uri="{BB962C8B-B14F-4D97-AF65-F5344CB8AC3E}">
        <p14:creationId xmlns:p14="http://schemas.microsoft.com/office/powerpoint/2010/main" val="3440541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7</a:t>
            </a:fld>
            <a:endParaRPr lang="en-GB"/>
          </a:p>
        </p:txBody>
      </p:sp>
    </p:spTree>
    <p:extLst>
      <p:ext uri="{BB962C8B-B14F-4D97-AF65-F5344CB8AC3E}">
        <p14:creationId xmlns:p14="http://schemas.microsoft.com/office/powerpoint/2010/main" val="178032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8</a:t>
            </a:fld>
            <a:endParaRPr lang="en-GB"/>
          </a:p>
        </p:txBody>
      </p:sp>
    </p:spTree>
    <p:extLst>
      <p:ext uri="{BB962C8B-B14F-4D97-AF65-F5344CB8AC3E}">
        <p14:creationId xmlns:p14="http://schemas.microsoft.com/office/powerpoint/2010/main" val="3246854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35CD975-8F0E-472F-B042-D359DB649879}" type="slidenum">
              <a:rPr lang="en-GB" smtClean="0"/>
              <a:t>9</a:t>
            </a:fld>
            <a:endParaRPr lang="en-GB"/>
          </a:p>
        </p:txBody>
      </p:sp>
    </p:spTree>
    <p:extLst>
      <p:ext uri="{BB962C8B-B14F-4D97-AF65-F5344CB8AC3E}">
        <p14:creationId xmlns:p14="http://schemas.microsoft.com/office/powerpoint/2010/main" val="36129614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Master" Target="../slideMasters/slideMaster1.xml"/><Relationship Id="rId7" Type="http://schemas.openxmlformats.org/officeDocument/2006/relationships/image" Target="../media/image1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Year 8">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7996AF5-CB38-40C1-B7C8-5C75B96992DE}"/>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1" y="0"/>
            <a:ext cx="12191998" cy="6857999"/>
          </a:xfrm>
          <a:prstGeom prst="rect">
            <a:avLst/>
          </a:prstGeom>
        </p:spPr>
      </p:pic>
      <p:sp>
        <p:nvSpPr>
          <p:cNvPr id="2" name="Title 1">
            <a:extLst>
              <a:ext uri="{FF2B5EF4-FFF2-40B4-BE49-F238E27FC236}">
                <a16:creationId xmlns:a16="http://schemas.microsoft.com/office/drawing/2014/main" id="{C476AE02-D1D1-4D89-9C63-306C193C1DC0}"/>
              </a:ext>
            </a:extLst>
          </p:cNvPr>
          <p:cNvSpPr>
            <a:spLocks noGrp="1"/>
          </p:cNvSpPr>
          <p:nvPr>
            <p:ph type="ctrTitle"/>
          </p:nvPr>
        </p:nvSpPr>
        <p:spPr>
          <a:xfrm>
            <a:off x="838200" y="2941736"/>
            <a:ext cx="9144000" cy="2387600"/>
          </a:xfrm>
        </p:spPr>
        <p:txBody>
          <a:bodyPr anchor="b">
            <a:normAutofit/>
          </a:bodyPr>
          <a:lstStyle>
            <a:lvl1pPr algn="l">
              <a:defRPr sz="6600" b="1">
                <a:solidFill>
                  <a:schemeClr val="bg1"/>
                </a:solidFill>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DA6F0304-F906-40D7-8634-46A14D02A827}"/>
              </a:ext>
            </a:extLst>
          </p:cNvPr>
          <p:cNvSpPr>
            <a:spLocks noGrp="1"/>
          </p:cNvSpPr>
          <p:nvPr>
            <p:ph type="dt" sz="half" idx="10"/>
          </p:nvPr>
        </p:nvSpPr>
        <p:spPr/>
        <p:txBody>
          <a:bodyPr/>
          <a:lstStyle/>
          <a:p>
            <a:fld id="{195A001C-18A5-45B3-B34A-F391E05BF072}" type="datetime1">
              <a:rPr lang="en-GB" smtClean="0"/>
              <a:t>06/07/2022</a:t>
            </a:fld>
            <a:endParaRPr lang="en-GB"/>
          </a:p>
        </p:txBody>
      </p:sp>
      <p:sp>
        <p:nvSpPr>
          <p:cNvPr id="5" name="Footer Placeholder 4">
            <a:extLst>
              <a:ext uri="{FF2B5EF4-FFF2-40B4-BE49-F238E27FC236}">
                <a16:creationId xmlns:a16="http://schemas.microsoft.com/office/drawing/2014/main" id="{E51C1322-6101-4D82-9DB3-EB584B58EC22}"/>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775EA754-7E01-412F-80F3-B596525974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22670" y="5617930"/>
            <a:ext cx="1662260" cy="920982"/>
          </a:xfrm>
          <a:prstGeom prst="rect">
            <a:avLst/>
          </a:prstGeom>
        </p:spPr>
      </p:pic>
      <p:pic>
        <p:nvPicPr>
          <p:cNvPr id="11" name="Picture 10">
            <a:extLst>
              <a:ext uri="{FF2B5EF4-FFF2-40B4-BE49-F238E27FC236}">
                <a16:creationId xmlns:a16="http://schemas.microsoft.com/office/drawing/2014/main" id="{0A881C15-3F9C-46A1-B790-5E477A9C10B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19922" b="27215"/>
          <a:stretch/>
        </p:blipFill>
        <p:spPr>
          <a:xfrm>
            <a:off x="0" y="6492875"/>
            <a:ext cx="12192000" cy="365125"/>
          </a:xfrm>
          <a:prstGeom prst="rect">
            <a:avLst/>
          </a:prstGeom>
        </p:spPr>
      </p:pic>
      <p:sp>
        <p:nvSpPr>
          <p:cNvPr id="6" name="Slide Number Placeholder 5">
            <a:extLst>
              <a:ext uri="{FF2B5EF4-FFF2-40B4-BE49-F238E27FC236}">
                <a16:creationId xmlns:a16="http://schemas.microsoft.com/office/drawing/2014/main" id="{C74ED719-4CCA-4A99-B16B-727A63F344C8}"/>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8" name="TextBox 7"/>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12" name="Picture 11" descr="\\soca.local\Category_B_Data\CEOP Cat B\Harm Reduction\Thinkuknow\07 PROJECTS\RSE lessons\Launch\Logos\Respecting me you us_Header white text.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36960" y="0"/>
            <a:ext cx="5437414" cy="113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888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F49E-5999-4FA1-8121-4F47453EBAC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64AB093-A685-4DE7-BBF0-B9EAB12BF98B}"/>
              </a:ext>
            </a:extLst>
          </p:cNvPr>
          <p:cNvSpPr>
            <a:spLocks noGrp="1"/>
          </p:cNvSpPr>
          <p:nvPr>
            <p:ph type="dt" sz="half" idx="10"/>
          </p:nvPr>
        </p:nvSpPr>
        <p:spPr/>
        <p:txBody>
          <a:bodyPr/>
          <a:lstStyle/>
          <a:p>
            <a:fld id="{789FD874-25DF-4290-965B-BDFE8E6FDD02}" type="datetime1">
              <a:rPr lang="en-GB" smtClean="0"/>
              <a:t>06/07/2022</a:t>
            </a:fld>
            <a:endParaRPr lang="en-GB"/>
          </a:p>
        </p:txBody>
      </p:sp>
      <p:sp>
        <p:nvSpPr>
          <p:cNvPr id="4" name="Footer Placeholder 3">
            <a:extLst>
              <a:ext uri="{FF2B5EF4-FFF2-40B4-BE49-F238E27FC236}">
                <a16:creationId xmlns:a16="http://schemas.microsoft.com/office/drawing/2014/main" id="{F5B8CE51-2809-4D08-A011-43B120C724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3DB4585-EF7F-49AC-97E5-B79C9AC4A43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248424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5538C-DA02-4FF0-992E-E9AD316A3D64}"/>
              </a:ext>
            </a:extLst>
          </p:cNvPr>
          <p:cNvSpPr>
            <a:spLocks noGrp="1"/>
          </p:cNvSpPr>
          <p:nvPr>
            <p:ph type="dt" sz="half" idx="10"/>
          </p:nvPr>
        </p:nvSpPr>
        <p:spPr/>
        <p:txBody>
          <a:bodyPr/>
          <a:lstStyle/>
          <a:p>
            <a:fld id="{F9BA3C94-1734-4BE9-A3CC-5DE515CDA07F}" type="datetime1">
              <a:rPr lang="en-GB" smtClean="0"/>
              <a:t>06/07/2022</a:t>
            </a:fld>
            <a:endParaRPr lang="en-GB"/>
          </a:p>
        </p:txBody>
      </p:sp>
      <p:sp>
        <p:nvSpPr>
          <p:cNvPr id="3" name="Footer Placeholder 2">
            <a:extLst>
              <a:ext uri="{FF2B5EF4-FFF2-40B4-BE49-F238E27FC236}">
                <a16:creationId xmlns:a16="http://schemas.microsoft.com/office/drawing/2014/main" id="{E4A4888F-D3F0-45C4-A797-78509F9903A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3F4A003-8800-4A5C-A180-28F928A6772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2278654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B662-EE72-4E03-9B8C-463CC82F92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502623-9ABF-41F0-A94E-F8FF782723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5825DDC-C172-4E42-99B9-FB425A6815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6A02E5-0543-439E-B209-45C740D13182}"/>
              </a:ext>
            </a:extLst>
          </p:cNvPr>
          <p:cNvSpPr>
            <a:spLocks noGrp="1"/>
          </p:cNvSpPr>
          <p:nvPr>
            <p:ph type="dt" sz="half" idx="10"/>
          </p:nvPr>
        </p:nvSpPr>
        <p:spPr/>
        <p:txBody>
          <a:bodyPr/>
          <a:lstStyle/>
          <a:p>
            <a:fld id="{6630228F-0618-45B8-A5B7-932098AC1D9B}" type="datetime1">
              <a:rPr lang="en-GB" smtClean="0"/>
              <a:t>06/07/2022</a:t>
            </a:fld>
            <a:endParaRPr lang="en-GB"/>
          </a:p>
        </p:txBody>
      </p:sp>
      <p:sp>
        <p:nvSpPr>
          <p:cNvPr id="6" name="Footer Placeholder 5">
            <a:extLst>
              <a:ext uri="{FF2B5EF4-FFF2-40B4-BE49-F238E27FC236}">
                <a16:creationId xmlns:a16="http://schemas.microsoft.com/office/drawing/2014/main" id="{841715AE-AB6C-4E59-B9D0-1D48C97F76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59C0FE-F656-44C6-BEC8-67CD54CD505A}"/>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42193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26DF-A9A9-4F59-A2F2-E5B5D67E5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6EC55D0-52A7-4029-AA47-2A63D726D7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ED38B27-4B47-4FDE-B225-D8D20222F0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994226-C675-41F9-99C4-706994AC1462}"/>
              </a:ext>
            </a:extLst>
          </p:cNvPr>
          <p:cNvSpPr>
            <a:spLocks noGrp="1"/>
          </p:cNvSpPr>
          <p:nvPr>
            <p:ph type="dt" sz="half" idx="10"/>
          </p:nvPr>
        </p:nvSpPr>
        <p:spPr/>
        <p:txBody>
          <a:bodyPr/>
          <a:lstStyle/>
          <a:p>
            <a:fld id="{4596ED26-1C9B-4DF3-B8B4-10D0D0B7961A}" type="datetime1">
              <a:rPr lang="en-GB" smtClean="0"/>
              <a:t>06/07/2022</a:t>
            </a:fld>
            <a:endParaRPr lang="en-GB"/>
          </a:p>
        </p:txBody>
      </p:sp>
      <p:sp>
        <p:nvSpPr>
          <p:cNvPr id="6" name="Footer Placeholder 5">
            <a:extLst>
              <a:ext uri="{FF2B5EF4-FFF2-40B4-BE49-F238E27FC236}">
                <a16:creationId xmlns:a16="http://schemas.microsoft.com/office/drawing/2014/main" id="{229E0197-C662-405E-85CA-F9A215A66E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CC4F73-5EF7-4A8C-B814-1C54BD11082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245495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3C835-B86B-4451-85F4-AD226038910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2EA45E-B25E-4B17-88A7-7523D379F5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13167A-575E-4657-A71B-E24084E9E84B}"/>
              </a:ext>
            </a:extLst>
          </p:cNvPr>
          <p:cNvSpPr>
            <a:spLocks noGrp="1"/>
          </p:cNvSpPr>
          <p:nvPr>
            <p:ph type="dt" sz="half" idx="10"/>
          </p:nvPr>
        </p:nvSpPr>
        <p:spPr/>
        <p:txBody>
          <a:bodyPr/>
          <a:lstStyle/>
          <a:p>
            <a:fld id="{A8CDC78D-D032-4E50-B984-B9449055FF6B}" type="datetime1">
              <a:rPr lang="en-GB" smtClean="0"/>
              <a:t>06/07/2022</a:t>
            </a:fld>
            <a:endParaRPr lang="en-GB"/>
          </a:p>
        </p:txBody>
      </p:sp>
      <p:sp>
        <p:nvSpPr>
          <p:cNvPr id="5" name="Footer Placeholder 4">
            <a:extLst>
              <a:ext uri="{FF2B5EF4-FFF2-40B4-BE49-F238E27FC236}">
                <a16:creationId xmlns:a16="http://schemas.microsoft.com/office/drawing/2014/main" id="{EB01AF3E-443B-45F0-9DBA-5045D688DF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68C774-4691-4B2C-8637-D24B4A22E01A}"/>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689925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A53811-9103-49C6-B832-AEDC4E95E99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BEF7D3B-A736-418E-B56A-CF9EF53B020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52A323-499C-4585-8BAE-8817F482A549}"/>
              </a:ext>
            </a:extLst>
          </p:cNvPr>
          <p:cNvSpPr>
            <a:spLocks noGrp="1"/>
          </p:cNvSpPr>
          <p:nvPr>
            <p:ph type="dt" sz="half" idx="10"/>
          </p:nvPr>
        </p:nvSpPr>
        <p:spPr/>
        <p:txBody>
          <a:bodyPr/>
          <a:lstStyle/>
          <a:p>
            <a:fld id="{2F1FD041-64D1-46A2-B0C4-96352B6C6B04}" type="datetime1">
              <a:rPr lang="en-GB" smtClean="0"/>
              <a:t>06/07/2022</a:t>
            </a:fld>
            <a:endParaRPr lang="en-GB"/>
          </a:p>
        </p:txBody>
      </p:sp>
      <p:sp>
        <p:nvSpPr>
          <p:cNvPr id="5" name="Footer Placeholder 4">
            <a:extLst>
              <a:ext uri="{FF2B5EF4-FFF2-40B4-BE49-F238E27FC236}">
                <a16:creationId xmlns:a16="http://schemas.microsoft.com/office/drawing/2014/main" id="{CEDCD7CE-EAD9-4874-BDB3-B18B5FA189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7FDE81-B1C4-4837-86F0-98201BBBBA7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1356351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Year 9">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DD8FCF-D531-490A-9169-1BA606EA1770}"/>
              </a:ext>
            </a:extLst>
          </p:cNvPr>
          <p:cNvPicPr>
            <a:picLocks noChangeAspect="1"/>
          </p:cNvPicPr>
          <p:nvPr userDrawn="1"/>
        </p:nvPicPr>
        <p:blipFill>
          <a:blip r:embed="rId4">
            <a:extLst>
              <a:ext uri="{BEBA8EAE-BF5A-486C-A8C5-ECC9F3942E4B}">
                <a14:imgProps xmlns:a14="http://schemas.microsoft.com/office/drawing/2010/main">
                  <a14:imgLayer r:embed="rId5">
                    <a14:imgEffect>
                      <a14:sharpenSoften amount="4000"/>
                    </a14:imgEffect>
                    <a14:imgEffect>
                      <a14:brightnessContrast bright="-10000" contrast="-60000"/>
                    </a14:imgEffect>
                  </a14:imgLayer>
                </a14:imgProps>
              </a:ext>
            </a:extLst>
          </a:blip>
          <a:stretch>
            <a:fillRect/>
          </a:stretch>
        </p:blipFill>
        <p:spPr>
          <a:xfrm>
            <a:off x="-2706" y="-3342"/>
            <a:ext cx="12197942" cy="6861342"/>
          </a:xfrm>
          <a:prstGeom prst="rect">
            <a:avLst/>
          </a:prstGeom>
          <a:effectLst/>
        </p:spPr>
      </p:pic>
      <p:sp>
        <p:nvSpPr>
          <p:cNvPr id="2" name="Title 1">
            <a:extLst>
              <a:ext uri="{FF2B5EF4-FFF2-40B4-BE49-F238E27FC236}">
                <a16:creationId xmlns:a16="http://schemas.microsoft.com/office/drawing/2014/main" id="{C476AE02-D1D1-4D89-9C63-306C193C1DC0}"/>
              </a:ext>
            </a:extLst>
          </p:cNvPr>
          <p:cNvSpPr>
            <a:spLocks noGrp="1"/>
          </p:cNvSpPr>
          <p:nvPr>
            <p:ph type="ctrTitle"/>
          </p:nvPr>
        </p:nvSpPr>
        <p:spPr>
          <a:xfrm>
            <a:off x="838200" y="2941736"/>
            <a:ext cx="9144000" cy="2387600"/>
          </a:xfrm>
        </p:spPr>
        <p:txBody>
          <a:bodyPr anchor="b">
            <a:normAutofit/>
          </a:bodyPr>
          <a:lstStyle>
            <a:lvl1pPr algn="l">
              <a:defRPr sz="6600" b="1">
                <a:solidFill>
                  <a:schemeClr val="bg1"/>
                </a:solidFill>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4" name="Date Placeholder 3">
            <a:extLst>
              <a:ext uri="{FF2B5EF4-FFF2-40B4-BE49-F238E27FC236}">
                <a16:creationId xmlns:a16="http://schemas.microsoft.com/office/drawing/2014/main" id="{DA6F0304-F906-40D7-8634-46A14D02A827}"/>
              </a:ext>
            </a:extLst>
          </p:cNvPr>
          <p:cNvSpPr>
            <a:spLocks noGrp="1"/>
          </p:cNvSpPr>
          <p:nvPr>
            <p:ph type="dt" sz="half" idx="10"/>
          </p:nvPr>
        </p:nvSpPr>
        <p:spPr/>
        <p:txBody>
          <a:bodyPr/>
          <a:lstStyle/>
          <a:p>
            <a:fld id="{195A001C-18A5-45B3-B34A-F391E05BF072}" type="datetime1">
              <a:rPr lang="en-GB" smtClean="0"/>
              <a:t>06/07/2022</a:t>
            </a:fld>
            <a:endParaRPr lang="en-GB"/>
          </a:p>
        </p:txBody>
      </p:sp>
      <p:sp>
        <p:nvSpPr>
          <p:cNvPr id="5" name="Footer Placeholder 4">
            <a:extLst>
              <a:ext uri="{FF2B5EF4-FFF2-40B4-BE49-F238E27FC236}">
                <a16:creationId xmlns:a16="http://schemas.microsoft.com/office/drawing/2014/main" id="{E51C1322-6101-4D82-9DB3-EB584B58EC22}"/>
              </a:ext>
            </a:extLst>
          </p:cNvPr>
          <p:cNvSpPr>
            <a:spLocks noGrp="1"/>
          </p:cNvSpPr>
          <p:nvPr>
            <p:ph type="ftr" sz="quarter" idx="11"/>
          </p:nvPr>
        </p:nvSpPr>
        <p:spPr/>
        <p:txBody>
          <a:bodyPr/>
          <a:lstStyle/>
          <a:p>
            <a:endParaRPr lang="en-GB"/>
          </a:p>
        </p:txBody>
      </p:sp>
      <p:pic>
        <p:nvPicPr>
          <p:cNvPr id="7" name="Picture 6">
            <a:extLst>
              <a:ext uri="{FF2B5EF4-FFF2-40B4-BE49-F238E27FC236}">
                <a16:creationId xmlns:a16="http://schemas.microsoft.com/office/drawing/2014/main" id="{775EA754-7E01-412F-80F3-B596525974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22670" y="5617930"/>
            <a:ext cx="1662260" cy="920982"/>
          </a:xfrm>
          <a:prstGeom prst="rect">
            <a:avLst/>
          </a:prstGeom>
        </p:spPr>
      </p:pic>
      <p:pic>
        <p:nvPicPr>
          <p:cNvPr id="11" name="Picture 10">
            <a:extLst>
              <a:ext uri="{FF2B5EF4-FFF2-40B4-BE49-F238E27FC236}">
                <a16:creationId xmlns:a16="http://schemas.microsoft.com/office/drawing/2014/main" id="{0A881C15-3F9C-46A1-B790-5E477A9C10B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19922" b="27215"/>
          <a:stretch/>
        </p:blipFill>
        <p:spPr>
          <a:xfrm>
            <a:off x="0" y="6492875"/>
            <a:ext cx="12192000" cy="365125"/>
          </a:xfrm>
          <a:prstGeom prst="rect">
            <a:avLst/>
          </a:prstGeom>
        </p:spPr>
      </p:pic>
      <p:sp>
        <p:nvSpPr>
          <p:cNvPr id="6" name="Slide Number Placeholder 5">
            <a:extLst>
              <a:ext uri="{FF2B5EF4-FFF2-40B4-BE49-F238E27FC236}">
                <a16:creationId xmlns:a16="http://schemas.microsoft.com/office/drawing/2014/main" id="{C74ED719-4CCA-4A99-B16B-727A63F344C8}"/>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8" name="TextBox 7"/>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pic>
        <p:nvPicPr>
          <p:cNvPr id="12" name="Picture 11" descr="\\soca.local\Category_B_Data\CEOP Cat B\Harm Reduction\Thinkuknow\07 PROJECTS\RSE lessons\Launch\Logos\Respecting me you us_Header white text.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747516" y="0"/>
            <a:ext cx="5437414" cy="113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428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hasCustomPrompt="1"/>
          </p:nvPr>
        </p:nvSpPr>
        <p:spPr/>
        <p:txBody>
          <a:bodyPr/>
          <a:lstStyle>
            <a:lvl1pPr>
              <a:defRPr b="1">
                <a:latin typeface="Open Sans" pitchFamily="2" charset="0"/>
                <a:ea typeface="Open Sans" pitchFamily="2" charset="0"/>
                <a:cs typeface="Open Sans" pitchFamily="2" charset="0"/>
              </a:defRPr>
            </a:lvl1pPr>
          </a:lstStyle>
          <a:p>
            <a:r>
              <a:rPr lang="en-US" dirty="0"/>
              <a:t>Learning objectives title</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9922" b="27215"/>
          <a:stretch/>
        </p:blipFill>
        <p:spPr>
          <a:xfrm>
            <a:off x="-16042" y="6508917"/>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9" name="Picture 8">
            <a:extLst>
              <a:ext uri="{FF2B5EF4-FFF2-40B4-BE49-F238E27FC236}">
                <a16:creationId xmlns:a16="http://schemas.microsoft.com/office/drawing/2014/main" id="{5A92A3AB-B87C-47F2-A5CB-B8114E3E1C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53800" y="5646213"/>
            <a:ext cx="717585" cy="720455"/>
          </a:xfrm>
          <a:prstGeom prst="rect">
            <a:avLst/>
          </a:prstGeom>
        </p:spPr>
      </p:pic>
      <p:sp>
        <p:nvSpPr>
          <p:cNvPr id="5" name="Text Placeholder 4">
            <a:extLst>
              <a:ext uri="{FF2B5EF4-FFF2-40B4-BE49-F238E27FC236}">
                <a16:creationId xmlns:a16="http://schemas.microsoft.com/office/drawing/2014/main" id="{121BA3D3-54AF-4A24-963E-77797BE6ABA2}"/>
              </a:ext>
            </a:extLst>
          </p:cNvPr>
          <p:cNvSpPr>
            <a:spLocks noGrp="1"/>
          </p:cNvSpPr>
          <p:nvPr>
            <p:ph type="body" sz="quarter" idx="13"/>
          </p:nvPr>
        </p:nvSpPr>
        <p:spPr>
          <a:xfrm>
            <a:off x="838200" y="1943100"/>
            <a:ext cx="10515600" cy="4297362"/>
          </a:xfrm>
        </p:spPr>
        <p:txBody>
          <a:bodyPr numCol="2"/>
          <a:lstStyle>
            <a:lvl1pPr>
              <a:defRPr sz="2400" b="0">
                <a:latin typeface="Open Sans" pitchFamily="2" charset="0"/>
                <a:ea typeface="Open Sans" pitchFamily="2" charset="0"/>
                <a:cs typeface="Open Sans" pitchFamily="2" charset="0"/>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10">
            <a:extLst>
              <a:ext uri="{FF2B5EF4-FFF2-40B4-BE49-F238E27FC236}">
                <a16:creationId xmlns:a16="http://schemas.microsoft.com/office/drawing/2014/main" id="{DEAF8D69-2EFC-4951-8065-5B72917EE56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3657" y="0"/>
            <a:ext cx="1442301" cy="1442301"/>
          </a:xfrm>
          <a:prstGeom prst="rect">
            <a:avLst/>
          </a:prstGeom>
        </p:spPr>
      </p:pic>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283128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p:nvPr>
        </p:nvSpPr>
        <p:spPr/>
        <p:txBody>
          <a:bodyPr/>
          <a:lstStyle>
            <a:lvl1pPr>
              <a:defRPr b="1">
                <a:latin typeface="Open Sans" pitchFamily="2" charset="0"/>
                <a:ea typeface="Open Sans" pitchFamily="2" charset="0"/>
                <a:cs typeface="Open Sans"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A44B711-4B92-4F38-BE42-0F41FF755418}"/>
              </a:ext>
            </a:extLst>
          </p:cNvPr>
          <p:cNvSpPr>
            <a:spLocks noGrp="1"/>
          </p:cNvSpPr>
          <p:nvPr>
            <p:ph idx="1"/>
          </p:nvPr>
        </p:nvSpPr>
        <p:spPr/>
        <p:txBody>
          <a:bodyPr>
            <a:normAutofit/>
          </a:bodyPr>
          <a:lstStyle>
            <a:lvl1pPr>
              <a:defRPr sz="2400">
                <a:latin typeface="Open Sans" pitchFamily="2" charset="0"/>
                <a:ea typeface="Open Sans" pitchFamily="2" charset="0"/>
                <a:cs typeface="Open Sans" pitchFamily="2" charset="0"/>
              </a:defRPr>
            </a:lvl1pPr>
            <a:lvl2pPr>
              <a:defRPr sz="2400">
                <a:latin typeface="Open Sans" pitchFamily="2" charset="0"/>
                <a:ea typeface="Open Sans" pitchFamily="2" charset="0"/>
                <a:cs typeface="Open Sans" pitchFamily="2" charset="0"/>
              </a:defRPr>
            </a:lvl2pPr>
            <a:lvl3pPr>
              <a:defRPr sz="2400">
                <a:latin typeface="Open Sans" pitchFamily="2" charset="0"/>
                <a:ea typeface="Open Sans" pitchFamily="2" charset="0"/>
                <a:cs typeface="Open Sans" pitchFamily="2" charset="0"/>
              </a:defRPr>
            </a:lvl3pPr>
            <a:lvl4pPr>
              <a:defRPr sz="2400">
                <a:latin typeface="Open Sans" pitchFamily="2" charset="0"/>
                <a:ea typeface="Open Sans" pitchFamily="2" charset="0"/>
                <a:cs typeface="Open Sans" pitchFamily="2" charset="0"/>
              </a:defRPr>
            </a:lvl4pPr>
            <a:lvl5pPr>
              <a:defRPr sz="2400">
                <a:latin typeface="Open Sans" pitchFamily="2" charset="0"/>
                <a:ea typeface="Open Sans" pitchFamily="2" charset="0"/>
                <a:cs typeface="Open Sans"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9922" b="27215"/>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Picture 9">
            <a:extLst>
              <a:ext uri="{FF2B5EF4-FFF2-40B4-BE49-F238E27FC236}">
                <a16:creationId xmlns:a16="http://schemas.microsoft.com/office/drawing/2014/main" id="{51F911E4-55C9-4CB0-A722-B69B1C359D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53800" y="5646213"/>
            <a:ext cx="717585" cy="720455"/>
          </a:xfrm>
          <a:prstGeom prst="rect">
            <a:avLst/>
          </a:prstGeom>
        </p:spPr>
      </p:pic>
      <p:pic>
        <p:nvPicPr>
          <p:cNvPr id="12" name="Picture 11">
            <a:extLst>
              <a:ext uri="{FF2B5EF4-FFF2-40B4-BE49-F238E27FC236}">
                <a16:creationId xmlns:a16="http://schemas.microsoft.com/office/drawing/2014/main" id="{611137EC-A511-482F-B415-F5A1442C90C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33657" y="0"/>
            <a:ext cx="1442301" cy="1442301"/>
          </a:xfrm>
          <a:prstGeom prst="rect">
            <a:avLst/>
          </a:prstGeom>
        </p:spPr>
      </p:pic>
      <p:sp>
        <p:nvSpPr>
          <p:cNvPr id="4" name="TextBox 3"/>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5" name="TextBox 4"/>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164582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no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5FAD5-04D1-4525-AC69-E42C6BB502FB}"/>
              </a:ext>
            </a:extLst>
          </p:cNvPr>
          <p:cNvSpPr>
            <a:spLocks noGrp="1"/>
          </p:cNvSpPr>
          <p:nvPr>
            <p:ph type="title"/>
          </p:nvPr>
        </p:nvSpPr>
        <p:spPr/>
        <p:txBody>
          <a:bodyPr/>
          <a:lstStyle>
            <a:lvl1pPr>
              <a:defRPr b="1">
                <a:latin typeface="Open Sans" pitchFamily="2" charset="0"/>
                <a:ea typeface="Open Sans" pitchFamily="2" charset="0"/>
                <a:cs typeface="Open Sans" pitchFamily="2" charset="0"/>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9922" b="27215"/>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Picture 9">
            <a:extLst>
              <a:ext uri="{FF2B5EF4-FFF2-40B4-BE49-F238E27FC236}">
                <a16:creationId xmlns:a16="http://schemas.microsoft.com/office/drawing/2014/main" id="{218394DD-10FD-4935-9DB5-29E3E4FC084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33657" y="0"/>
            <a:ext cx="1442301" cy="1442301"/>
          </a:xfrm>
          <a:prstGeom prst="rect">
            <a:avLst/>
          </a:prstGeom>
        </p:spPr>
      </p:pic>
      <p:pic>
        <p:nvPicPr>
          <p:cNvPr id="12" name="Picture 11">
            <a:extLst>
              <a:ext uri="{FF2B5EF4-FFF2-40B4-BE49-F238E27FC236}">
                <a16:creationId xmlns:a16="http://schemas.microsoft.com/office/drawing/2014/main" id="{23AD3377-BED7-4CB6-BCB1-EF5E11CCF1B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53800" y="5646213"/>
            <a:ext cx="717585" cy="720455"/>
          </a:xfrm>
          <a:prstGeom prst="rect">
            <a:avLst/>
          </a:prstGeom>
        </p:spPr>
      </p:pic>
      <p:sp>
        <p:nvSpPr>
          <p:cNvPr id="3" name="TextBox 2"/>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1403645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pport servic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FAFCC1-BDA0-4F9C-B816-CC0FB32AD3C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19922" b="27215"/>
          <a:stretch/>
        </p:blipFill>
        <p:spPr>
          <a:xfrm>
            <a:off x="0" y="6492875"/>
            <a:ext cx="12192000" cy="365125"/>
          </a:xfrm>
          <a:prstGeom prst="rect">
            <a:avLst/>
          </a:prstGeom>
        </p:spPr>
      </p:pic>
      <p:sp>
        <p:nvSpPr>
          <p:cNvPr id="8" name="Slide Number Placeholder 5">
            <a:extLst>
              <a:ext uri="{FF2B5EF4-FFF2-40B4-BE49-F238E27FC236}">
                <a16:creationId xmlns:a16="http://schemas.microsoft.com/office/drawing/2014/main" id="{6EB405C6-AB42-473E-844F-ED47E2F2A23E}"/>
              </a:ext>
            </a:extLst>
          </p:cNvPr>
          <p:cNvSpPr>
            <a:spLocks noGrp="1"/>
          </p:cNvSpPr>
          <p:nvPr>
            <p:ph type="sldNum" sz="quarter" idx="12"/>
          </p:nvPr>
        </p:nvSpPr>
        <p:spPr>
          <a:xfrm>
            <a:off x="9446093" y="6495559"/>
            <a:ext cx="2743200" cy="365125"/>
          </a:xfrm>
        </p:spPr>
        <p:txBody>
          <a:bodyPr/>
          <a:lstStyle>
            <a:lvl1pPr>
              <a:defRPr sz="2000" b="1">
                <a:solidFill>
                  <a:schemeClr val="bg1"/>
                </a:solidFill>
                <a:latin typeface="Open Sans" pitchFamily="2" charset="0"/>
                <a:ea typeface="Open Sans" pitchFamily="2" charset="0"/>
                <a:cs typeface="Open Sans" pitchFamily="2" charset="0"/>
              </a:defRPr>
            </a:lvl1pPr>
          </a:lstStyle>
          <a:p>
            <a:fld id="{9A204BD2-ADAC-4DD9-87BA-ED0225123CB0}" type="slidenum">
              <a:rPr lang="en-GB" smtClean="0"/>
              <a:pPr/>
              <a:t>‹#›</a:t>
            </a:fld>
            <a:endParaRPr lang="en-GB" dirty="0"/>
          </a:p>
        </p:txBody>
      </p:sp>
      <p:pic>
        <p:nvPicPr>
          <p:cNvPr id="10" name="Graphic 9" descr="Users">
            <a:extLst>
              <a:ext uri="{FF2B5EF4-FFF2-40B4-BE49-F238E27FC236}">
                <a16:creationId xmlns:a16="http://schemas.microsoft.com/office/drawing/2014/main" id="{024813D5-9FDD-44AB-A0E3-F43311E75D7D}"/>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54937" y="1491035"/>
            <a:ext cx="914400" cy="914400"/>
          </a:xfrm>
          <a:prstGeom prst="rect">
            <a:avLst/>
          </a:prstGeom>
        </p:spPr>
      </p:pic>
      <p:pic>
        <p:nvPicPr>
          <p:cNvPr id="12" name="Picture 11">
            <a:extLst>
              <a:ext uri="{FF2B5EF4-FFF2-40B4-BE49-F238E27FC236}">
                <a16:creationId xmlns:a16="http://schemas.microsoft.com/office/drawing/2014/main" id="{B908C8C8-B50E-410E-AD27-F5DC937190B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622708" y="3748756"/>
            <a:ext cx="2127452" cy="1120458"/>
          </a:xfrm>
          <a:prstGeom prst="rect">
            <a:avLst/>
          </a:prstGeom>
        </p:spPr>
      </p:pic>
      <p:sp>
        <p:nvSpPr>
          <p:cNvPr id="13" name="TextBox 12">
            <a:extLst>
              <a:ext uri="{FF2B5EF4-FFF2-40B4-BE49-F238E27FC236}">
                <a16:creationId xmlns:a16="http://schemas.microsoft.com/office/drawing/2014/main" id="{9B4EC14F-DE9D-4F43-8A91-2A7129F2E767}"/>
              </a:ext>
            </a:extLst>
          </p:cNvPr>
          <p:cNvSpPr txBox="1"/>
          <p:nvPr userDrawn="1"/>
        </p:nvSpPr>
        <p:spPr>
          <a:xfrm>
            <a:off x="838200" y="2369918"/>
            <a:ext cx="5347874" cy="1323439"/>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Speak to a trusted adult. </a:t>
            </a:r>
            <a:r>
              <a:rPr lang="en-GB" sz="1600" dirty="0">
                <a:latin typeface="Open Sans" pitchFamily="2" charset="0"/>
                <a:ea typeface="Open Sans" pitchFamily="2" charset="0"/>
                <a:cs typeface="Open Sans" pitchFamily="2" charset="0"/>
              </a:rPr>
              <a:t>If a young person is worried about something that’s happened, talking to someone they know, like a teacher or parent, may make them feel better and help them plan what to do next if action is needed.</a:t>
            </a:r>
          </a:p>
        </p:txBody>
      </p:sp>
      <p:sp>
        <p:nvSpPr>
          <p:cNvPr id="15" name="TextBox 14">
            <a:extLst>
              <a:ext uri="{FF2B5EF4-FFF2-40B4-BE49-F238E27FC236}">
                <a16:creationId xmlns:a16="http://schemas.microsoft.com/office/drawing/2014/main" id="{9D178DEF-58CC-446C-AEF7-136D8D5C0746}"/>
              </a:ext>
            </a:extLst>
          </p:cNvPr>
          <p:cNvSpPr txBox="1"/>
          <p:nvPr userDrawn="1"/>
        </p:nvSpPr>
        <p:spPr>
          <a:xfrm>
            <a:off x="6440424" y="2369919"/>
            <a:ext cx="5511800" cy="1323439"/>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Childline </a:t>
            </a:r>
            <a:r>
              <a:rPr lang="en-GB" sz="1600" dirty="0">
                <a:latin typeface="Open Sans" pitchFamily="2" charset="0"/>
                <a:ea typeface="Open Sans" pitchFamily="2" charset="0"/>
                <a:cs typeface="Open Sans" pitchFamily="2" charset="0"/>
              </a:rPr>
              <a:t>is a free, private, and confidential service where young people can talk about anything. Whatever the worry, Childline can be contacted online, or on the phone, any time. The Childline website also has lots of helpful advice, games, and activities.</a:t>
            </a:r>
          </a:p>
        </p:txBody>
      </p:sp>
      <p:sp>
        <p:nvSpPr>
          <p:cNvPr id="16" name="TextBox 15">
            <a:extLst>
              <a:ext uri="{FF2B5EF4-FFF2-40B4-BE49-F238E27FC236}">
                <a16:creationId xmlns:a16="http://schemas.microsoft.com/office/drawing/2014/main" id="{6EDC8B86-DD54-4F14-B834-D8B46708ACAB}"/>
              </a:ext>
            </a:extLst>
          </p:cNvPr>
          <p:cNvSpPr txBox="1"/>
          <p:nvPr userDrawn="1"/>
        </p:nvSpPr>
        <p:spPr>
          <a:xfrm>
            <a:off x="3293693" y="4711147"/>
            <a:ext cx="5361428" cy="1077218"/>
          </a:xfrm>
          <a:prstGeom prst="rect">
            <a:avLst/>
          </a:prstGeom>
          <a:noFill/>
        </p:spPr>
        <p:txBody>
          <a:bodyPr wrap="square" rtlCol="0">
            <a:spAutoFit/>
          </a:bodyPr>
          <a:lstStyle/>
          <a:p>
            <a:pPr algn="l"/>
            <a:r>
              <a:rPr lang="en-GB" sz="1600" b="1" dirty="0">
                <a:latin typeface="Open Sans" pitchFamily="2" charset="0"/>
                <a:ea typeface="Open Sans" pitchFamily="2" charset="0"/>
                <a:cs typeface="Open Sans" pitchFamily="2" charset="0"/>
              </a:rPr>
              <a:t>CEOP Safety Centre </a:t>
            </a:r>
            <a:r>
              <a:rPr lang="en-GB" sz="1600" dirty="0">
                <a:latin typeface="Open Sans" pitchFamily="2" charset="0"/>
                <a:ea typeface="Open Sans" pitchFamily="2" charset="0"/>
                <a:cs typeface="Open Sans" pitchFamily="2" charset="0"/>
              </a:rPr>
              <a:t>is available for young people under 18 to report online sexual abuse. A specialist child protection advisor will work to make sure that the young person is protected.</a:t>
            </a:r>
          </a:p>
        </p:txBody>
      </p:sp>
      <p:pic>
        <p:nvPicPr>
          <p:cNvPr id="17" name="Picture 2" descr="H:\Offline Files\Outlook Temp\Childline_logo_2018.png">
            <a:extLst>
              <a:ext uri="{FF2B5EF4-FFF2-40B4-BE49-F238E27FC236}">
                <a16:creationId xmlns:a16="http://schemas.microsoft.com/office/drawing/2014/main" id="{F18635E2-403A-41B8-9F1E-E4A5A2A1A61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787836" y="1557650"/>
            <a:ext cx="2164129" cy="7811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609E649-3408-4C46-995E-0D2F89C2CF2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353800" y="5646213"/>
            <a:ext cx="717585" cy="720455"/>
          </a:xfrm>
          <a:prstGeom prst="rect">
            <a:avLst/>
          </a:prstGeom>
        </p:spPr>
      </p:pic>
      <p:sp>
        <p:nvSpPr>
          <p:cNvPr id="3" name="TextBox 2">
            <a:extLst>
              <a:ext uri="{FF2B5EF4-FFF2-40B4-BE49-F238E27FC236}">
                <a16:creationId xmlns:a16="http://schemas.microsoft.com/office/drawing/2014/main" id="{C155E90F-7D03-4B2F-9173-ABEBDD79A8AA}"/>
              </a:ext>
            </a:extLst>
          </p:cNvPr>
          <p:cNvSpPr txBox="1"/>
          <p:nvPr userDrawn="1"/>
        </p:nvSpPr>
        <p:spPr>
          <a:xfrm>
            <a:off x="838200" y="609598"/>
            <a:ext cx="10515600" cy="769441"/>
          </a:xfrm>
          <a:prstGeom prst="rect">
            <a:avLst/>
          </a:prstGeom>
          <a:noFill/>
        </p:spPr>
        <p:txBody>
          <a:bodyPr wrap="square" rtlCol="0">
            <a:spAutoFit/>
          </a:bodyPr>
          <a:lstStyle/>
          <a:p>
            <a:r>
              <a:rPr lang="en-GB" sz="4400" b="1" dirty="0">
                <a:latin typeface="Open Sans" pitchFamily="2" charset="0"/>
                <a:ea typeface="Open Sans" pitchFamily="2" charset="0"/>
                <a:cs typeface="Open Sans" pitchFamily="2" charset="0"/>
              </a:rPr>
              <a:t>Support services</a:t>
            </a:r>
          </a:p>
        </p:txBody>
      </p:sp>
      <p:pic>
        <p:nvPicPr>
          <p:cNvPr id="21" name="Picture 20">
            <a:extLst>
              <a:ext uri="{FF2B5EF4-FFF2-40B4-BE49-F238E27FC236}">
                <a16:creationId xmlns:a16="http://schemas.microsoft.com/office/drawing/2014/main" id="{E87027FF-63CE-4553-8554-7319B69F0D1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733657" y="0"/>
            <a:ext cx="1442301" cy="1442301"/>
          </a:xfrm>
          <a:prstGeom prst="rect">
            <a:avLst/>
          </a:prstGeom>
        </p:spPr>
      </p:pic>
      <p:sp>
        <p:nvSpPr>
          <p:cNvPr id="2" name="TextBox 1"/>
          <p:cNvSpPr txBox="1"/>
          <p:nvPr userDrawn="1">
            <p:custDataLst>
              <p:tags r:id="rId1"/>
            </p:custDataLst>
          </p:nvPr>
        </p:nvSpPr>
        <p:spPr>
          <a:xfrm>
            <a:off x="6003634" y="127000"/>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
        <p:nvSpPr>
          <p:cNvPr id="4" name="TextBox 3"/>
          <p:cNvSpPr txBox="1"/>
          <p:nvPr userDrawn="1">
            <p:custDataLst>
              <p:tags r:id="rId2"/>
            </p:custDataLst>
          </p:nvPr>
        </p:nvSpPr>
        <p:spPr>
          <a:xfrm>
            <a:off x="6003634" y="6361668"/>
            <a:ext cx="184731" cy="369332"/>
          </a:xfrm>
          <a:prstGeom prst="rect">
            <a:avLst/>
          </a:prstGeom>
          <a:noFill/>
          <a:ln cmpd="sng">
            <a:noFill/>
          </a:ln>
          <a:extLst>
            <a:ext uri="{91240B29-F687-4F45-9708-019B960494DF}">
              <a14:hiddenLine xmlns:a14="http://schemas.microsoft.com/office/drawing/2010/main" cmpd="sng">
                <a:solidFill>
                  <a:schemeClr val="tx1"/>
                </a:solidFill>
              </a14:hiddenLine>
            </a:ext>
          </a:extLst>
        </p:spPr>
        <p:txBody>
          <a:bodyPr vert="horz" wrap="none" rtlCol="0" anchor="t">
            <a:spAutoFit/>
          </a:bodyPr>
          <a:lstStyle/>
          <a:p>
            <a:pPr marL="0" algn="ctr" defTabSz="914400" rtl="0" eaLnBrk="1" latinLnBrk="0" hangingPunct="1">
              <a:buNone/>
            </a:pPr>
            <a:endParaRPr lang="en-GB"/>
          </a:p>
        </p:txBody>
      </p:sp>
    </p:spTree>
    <p:extLst>
      <p:ext uri="{BB962C8B-B14F-4D97-AF65-F5344CB8AC3E}">
        <p14:creationId xmlns:p14="http://schemas.microsoft.com/office/powerpoint/2010/main" val="231870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4B6FC-2A4E-4C58-A3A8-E7D4544ED9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1D8DD-FFE3-4C45-9FCE-FE5F8F9F4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93D853-3C7B-4D38-B0E7-5EB44AAA22E9}"/>
              </a:ext>
            </a:extLst>
          </p:cNvPr>
          <p:cNvSpPr>
            <a:spLocks noGrp="1"/>
          </p:cNvSpPr>
          <p:nvPr>
            <p:ph type="dt" sz="half" idx="10"/>
          </p:nvPr>
        </p:nvSpPr>
        <p:spPr/>
        <p:txBody>
          <a:bodyPr/>
          <a:lstStyle/>
          <a:p>
            <a:fld id="{0D8BB8D7-DE47-4F03-9AB7-644EF34E1A39}" type="datetime1">
              <a:rPr lang="en-GB" smtClean="0"/>
              <a:t>06/07/2022</a:t>
            </a:fld>
            <a:endParaRPr lang="en-GB"/>
          </a:p>
        </p:txBody>
      </p:sp>
      <p:sp>
        <p:nvSpPr>
          <p:cNvPr id="5" name="Footer Placeholder 4">
            <a:extLst>
              <a:ext uri="{FF2B5EF4-FFF2-40B4-BE49-F238E27FC236}">
                <a16:creationId xmlns:a16="http://schemas.microsoft.com/office/drawing/2014/main" id="{5D6102E9-47D9-42D1-84A6-34C117BFB5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B87BEE-DC90-4FE5-A789-602C8986EF12}"/>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106990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1663-2FF4-417C-986D-1216BF80592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FC40CF-91AB-4970-848A-3FEC8D45FA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BFE39A-D14A-43B4-B8D2-2EEA0F23BCA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3F0911-7FAC-4FB1-B434-9B9D0BBBADD7}"/>
              </a:ext>
            </a:extLst>
          </p:cNvPr>
          <p:cNvSpPr>
            <a:spLocks noGrp="1"/>
          </p:cNvSpPr>
          <p:nvPr>
            <p:ph type="dt" sz="half" idx="10"/>
          </p:nvPr>
        </p:nvSpPr>
        <p:spPr/>
        <p:txBody>
          <a:bodyPr/>
          <a:lstStyle/>
          <a:p>
            <a:fld id="{FF291527-FBAD-457B-A28D-071A3E363423}" type="datetime1">
              <a:rPr lang="en-GB" smtClean="0"/>
              <a:t>06/07/2022</a:t>
            </a:fld>
            <a:endParaRPr lang="en-GB"/>
          </a:p>
        </p:txBody>
      </p:sp>
      <p:sp>
        <p:nvSpPr>
          <p:cNvPr id="6" name="Footer Placeholder 5">
            <a:extLst>
              <a:ext uri="{FF2B5EF4-FFF2-40B4-BE49-F238E27FC236}">
                <a16:creationId xmlns:a16="http://schemas.microsoft.com/office/drawing/2014/main" id="{F82A7B67-047D-483F-9D81-921E78FD79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7D40A8-F9BB-4224-B049-AAF5E5633894}"/>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006190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9EE1D-0650-46B1-8E44-20B75F4BB4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4AC505-79B1-4E3F-9081-355817369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B9F45E-B932-4259-B913-448CBF5C10A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0057D5-B8D3-4983-B9C5-906EC62CE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7BCAD3-4E33-4389-AAC0-F613603E3A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ADEBCA-A9D9-48D4-9950-C41035B8552B}"/>
              </a:ext>
            </a:extLst>
          </p:cNvPr>
          <p:cNvSpPr>
            <a:spLocks noGrp="1"/>
          </p:cNvSpPr>
          <p:nvPr>
            <p:ph type="dt" sz="half" idx="10"/>
          </p:nvPr>
        </p:nvSpPr>
        <p:spPr/>
        <p:txBody>
          <a:bodyPr/>
          <a:lstStyle/>
          <a:p>
            <a:fld id="{C6A8037A-DEDC-461A-A940-A2CE41E005EC}" type="datetime1">
              <a:rPr lang="en-GB" smtClean="0"/>
              <a:t>06/07/2022</a:t>
            </a:fld>
            <a:endParaRPr lang="en-GB"/>
          </a:p>
        </p:txBody>
      </p:sp>
      <p:sp>
        <p:nvSpPr>
          <p:cNvPr id="8" name="Footer Placeholder 7">
            <a:extLst>
              <a:ext uri="{FF2B5EF4-FFF2-40B4-BE49-F238E27FC236}">
                <a16:creationId xmlns:a16="http://schemas.microsoft.com/office/drawing/2014/main" id="{EE05F021-77D7-41B1-AC11-045D3F414A1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36E591-9268-4922-9C36-DACAD51315A9}"/>
              </a:ext>
            </a:extLst>
          </p:cNvPr>
          <p:cNvSpPr>
            <a:spLocks noGrp="1"/>
          </p:cNvSpPr>
          <p:nvPr>
            <p:ph type="sldNum" sz="quarter" idx="12"/>
          </p:nvPr>
        </p:nvSpPr>
        <p:spPr/>
        <p:txBody>
          <a:bodyPr/>
          <a:lstStyle/>
          <a:p>
            <a:fld id="{9A204BD2-ADAC-4DD9-87BA-ED0225123CB0}" type="slidenum">
              <a:rPr lang="en-GB" smtClean="0"/>
              <a:t>‹#›</a:t>
            </a:fld>
            <a:endParaRPr lang="en-GB"/>
          </a:p>
        </p:txBody>
      </p:sp>
    </p:spTree>
    <p:extLst>
      <p:ext uri="{BB962C8B-B14F-4D97-AF65-F5344CB8AC3E}">
        <p14:creationId xmlns:p14="http://schemas.microsoft.com/office/powerpoint/2010/main" val="3189673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94EB1D-B17D-430B-8020-DEF8F9665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656573-3096-48F2-9430-1BE2FA7BC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19C03B-9AC9-4713-8419-655BEB6466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2FAA2B-3879-484E-9830-DA483B61EBB3}" type="datetime1">
              <a:rPr lang="en-GB" smtClean="0"/>
              <a:t>06/07/2022</a:t>
            </a:fld>
            <a:endParaRPr lang="en-GB"/>
          </a:p>
        </p:txBody>
      </p:sp>
      <p:sp>
        <p:nvSpPr>
          <p:cNvPr id="5" name="Footer Placeholder 4">
            <a:extLst>
              <a:ext uri="{FF2B5EF4-FFF2-40B4-BE49-F238E27FC236}">
                <a16:creationId xmlns:a16="http://schemas.microsoft.com/office/drawing/2014/main" id="{B3934261-278E-4973-B214-62E7C372EA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5230278-0CAB-4F77-83B1-A62844B384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04BD2-ADAC-4DD9-87BA-ED0225123CB0}" type="slidenum">
              <a:rPr lang="en-GB" smtClean="0"/>
              <a:t>‹#›</a:t>
            </a:fld>
            <a:endParaRPr lang="en-GB"/>
          </a:p>
        </p:txBody>
      </p:sp>
    </p:spTree>
    <p:extLst>
      <p:ext uri="{BB962C8B-B14F-4D97-AF65-F5344CB8AC3E}">
        <p14:creationId xmlns:p14="http://schemas.microsoft.com/office/powerpoint/2010/main" val="2244707339"/>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1" r:id="rId3"/>
    <p:sldLayoutId id="2147483666"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0241-C1AE-4386-B7EC-A41F5689ACA4}"/>
              </a:ext>
            </a:extLst>
          </p:cNvPr>
          <p:cNvSpPr>
            <a:spLocks noGrp="1"/>
          </p:cNvSpPr>
          <p:nvPr>
            <p:ph type="ctrTitle"/>
          </p:nvPr>
        </p:nvSpPr>
        <p:spPr>
          <a:xfrm>
            <a:off x="753358" y="3429000"/>
            <a:ext cx="9144000" cy="2387600"/>
          </a:xfrm>
        </p:spPr>
        <p:txBody>
          <a:bodyPr/>
          <a:lstStyle/>
          <a:p>
            <a:r>
              <a:rPr lang="en-GB" dirty="0"/>
              <a:t>Principles of healthy sexual experiences</a:t>
            </a:r>
          </a:p>
        </p:txBody>
      </p:sp>
    </p:spTree>
    <p:extLst>
      <p:ext uri="{BB962C8B-B14F-4D97-AF65-F5344CB8AC3E}">
        <p14:creationId xmlns:p14="http://schemas.microsoft.com/office/powerpoint/2010/main" val="227783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07245D-953C-4F9E-8073-2DAE7DE728EE}"/>
              </a:ext>
            </a:extLst>
          </p:cNvPr>
          <p:cNvSpPr>
            <a:spLocks noGrp="1"/>
          </p:cNvSpPr>
          <p:nvPr>
            <p:ph type="sldNum" sz="quarter" idx="12"/>
          </p:nvPr>
        </p:nvSpPr>
        <p:spPr/>
        <p:txBody>
          <a:bodyPr/>
          <a:lstStyle/>
          <a:p>
            <a:fld id="{9A204BD2-ADAC-4DD9-87BA-ED0225123CB0}" type="slidenum">
              <a:rPr lang="en-GB" smtClean="0"/>
              <a:pPr/>
              <a:t>10</a:t>
            </a:fld>
            <a:endParaRPr lang="en-GB" dirty="0"/>
          </a:p>
        </p:txBody>
      </p:sp>
      <p:sp>
        <p:nvSpPr>
          <p:cNvPr id="5" name="Rectangle: Rounded Corners 4">
            <a:extLst>
              <a:ext uri="{FF2B5EF4-FFF2-40B4-BE49-F238E27FC236}">
                <a16:creationId xmlns:a16="http://schemas.microsoft.com/office/drawing/2014/main" id="{A9612000-AC6D-45CF-A78C-F4A8AB06E629}"/>
              </a:ext>
            </a:extLst>
          </p:cNvPr>
          <p:cNvSpPr/>
          <p:nvPr/>
        </p:nvSpPr>
        <p:spPr>
          <a:xfrm>
            <a:off x="3423920" y="328600"/>
            <a:ext cx="7475053" cy="1518352"/>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pitchFamily="2" charset="0"/>
                <a:ea typeface="Open Sans" pitchFamily="2" charset="0"/>
                <a:cs typeface="Open Sans" pitchFamily="2" charset="0"/>
              </a:rPr>
              <a:t>Both people only do sexual activities which they both want to do; without any force, pressure or persuasion. Both people have full capacity to consent to sexual activity. Both people feel positively about sexual activity and have no negative emotions about it. It is always ok for either person to withdraw at any stage from sexual activity, and both respect this and stop.</a:t>
            </a:r>
          </a:p>
        </p:txBody>
      </p:sp>
      <p:sp>
        <p:nvSpPr>
          <p:cNvPr id="6" name="Rectangle: Rounded Corners 5">
            <a:extLst>
              <a:ext uri="{FF2B5EF4-FFF2-40B4-BE49-F238E27FC236}">
                <a16:creationId xmlns:a16="http://schemas.microsoft.com/office/drawing/2014/main" id="{DF6BF279-771D-40DD-9C88-9501C31BF853}"/>
              </a:ext>
            </a:extLst>
          </p:cNvPr>
          <p:cNvSpPr/>
          <p:nvPr/>
        </p:nvSpPr>
        <p:spPr>
          <a:xfrm>
            <a:off x="3423920" y="2064628"/>
            <a:ext cx="7475054" cy="1470115"/>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pitchFamily="2" charset="0"/>
                <a:ea typeface="Open Sans" pitchFamily="2" charset="0"/>
                <a:cs typeface="Open Sans" pitchFamily="2" charset="0"/>
              </a:rPr>
              <a:t>Before, during and after sexual activity, both care about and respond to their own and the other person’s feeling. Each person’s body, boundaries and feelings are as important as the others. Neither person sees or treats the other as of less worth than themselves and each listen to what is being communicated, both verbally and non-verbally.</a:t>
            </a:r>
          </a:p>
        </p:txBody>
      </p:sp>
      <p:sp>
        <p:nvSpPr>
          <p:cNvPr id="7" name="Rectangle: Rounded Corners 6">
            <a:extLst>
              <a:ext uri="{FF2B5EF4-FFF2-40B4-BE49-F238E27FC236}">
                <a16:creationId xmlns:a16="http://schemas.microsoft.com/office/drawing/2014/main" id="{89E5D3DF-F62B-479A-8607-E4641660CC19}"/>
              </a:ext>
            </a:extLst>
          </p:cNvPr>
          <p:cNvSpPr/>
          <p:nvPr/>
        </p:nvSpPr>
        <p:spPr>
          <a:xfrm>
            <a:off x="3423919" y="3786433"/>
            <a:ext cx="7475053" cy="1470114"/>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pitchFamily="2" charset="0"/>
                <a:ea typeface="Open Sans" pitchFamily="2" charset="0"/>
                <a:cs typeface="Open Sans" pitchFamily="2" charset="0"/>
              </a:rPr>
              <a:t>There isn’t any deception, trickery, or withholding of relevant information. This includes being honest about: who you are – not lying or embellishing to ‘get someone into bed’; any health issues – including sexually transmitted diseases; and what both people want from sexual activity – including which sexual activities each person is ready for.</a:t>
            </a:r>
          </a:p>
        </p:txBody>
      </p:sp>
      <p:sp>
        <p:nvSpPr>
          <p:cNvPr id="8" name="Rectangle: Rounded Corners 7">
            <a:extLst>
              <a:ext uri="{FF2B5EF4-FFF2-40B4-BE49-F238E27FC236}">
                <a16:creationId xmlns:a16="http://schemas.microsoft.com/office/drawing/2014/main" id="{A3F7D285-2C30-4985-96C0-9EA350BE1312}"/>
              </a:ext>
            </a:extLst>
          </p:cNvPr>
          <p:cNvSpPr/>
          <p:nvPr/>
        </p:nvSpPr>
        <p:spPr>
          <a:xfrm>
            <a:off x="3423919" y="5449911"/>
            <a:ext cx="7475053" cy="956918"/>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pitchFamily="2" charset="0"/>
                <a:ea typeface="Open Sans" pitchFamily="2" charset="0"/>
                <a:cs typeface="Open Sans" pitchFamily="2" charset="0"/>
              </a:rPr>
              <a:t>Both people should be enjoying the sexual activity and checking in with the other person about their feelings.</a:t>
            </a:r>
          </a:p>
        </p:txBody>
      </p:sp>
      <p:sp>
        <p:nvSpPr>
          <p:cNvPr id="9" name="Rectangle: Rounded Corners 8">
            <a:extLst>
              <a:ext uri="{FF2B5EF4-FFF2-40B4-BE49-F238E27FC236}">
                <a16:creationId xmlns:a16="http://schemas.microsoft.com/office/drawing/2014/main" id="{23CDE23F-7083-4B5D-9FF0-F3BDE90E4FF1}"/>
              </a:ext>
            </a:extLst>
          </p:cNvPr>
          <p:cNvSpPr/>
          <p:nvPr/>
        </p:nvSpPr>
        <p:spPr>
          <a:xfrm>
            <a:off x="768200" y="4217346"/>
            <a:ext cx="1983564" cy="608288"/>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latin typeface="Open Sans" pitchFamily="2" charset="0"/>
                <a:ea typeface="Open Sans" pitchFamily="2" charset="0"/>
                <a:cs typeface="Open Sans" pitchFamily="2" charset="0"/>
              </a:rPr>
              <a:t>Consent</a:t>
            </a:r>
            <a:endParaRPr lang="en-GB" sz="1400" b="1" dirty="0">
              <a:solidFill>
                <a:sysClr val="windowText" lastClr="000000"/>
              </a:solidFill>
              <a:latin typeface="Open Sans" pitchFamily="2" charset="0"/>
              <a:ea typeface="Open Sans" pitchFamily="2" charset="0"/>
              <a:cs typeface="Open Sans" pitchFamily="2" charset="0"/>
            </a:endParaRPr>
          </a:p>
        </p:txBody>
      </p:sp>
      <p:sp>
        <p:nvSpPr>
          <p:cNvPr id="10" name="Rectangle: Rounded Corners 9">
            <a:extLst>
              <a:ext uri="{FF2B5EF4-FFF2-40B4-BE49-F238E27FC236}">
                <a16:creationId xmlns:a16="http://schemas.microsoft.com/office/drawing/2014/main" id="{B48790AF-F688-44E7-9135-5FB10F0E655D}"/>
              </a:ext>
            </a:extLst>
          </p:cNvPr>
          <p:cNvSpPr/>
          <p:nvPr/>
        </p:nvSpPr>
        <p:spPr>
          <a:xfrm>
            <a:off x="768200" y="5624226"/>
            <a:ext cx="1983564" cy="608288"/>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latin typeface="Open Sans" pitchFamily="2" charset="0"/>
                <a:ea typeface="Open Sans" pitchFamily="2" charset="0"/>
                <a:cs typeface="Open Sans" pitchFamily="2" charset="0"/>
              </a:rPr>
              <a:t>Honesty</a:t>
            </a:r>
            <a:endParaRPr lang="en-GB" sz="1400" b="1" dirty="0">
              <a:solidFill>
                <a:sysClr val="windowText" lastClr="000000"/>
              </a:solidFill>
              <a:latin typeface="Open Sans" pitchFamily="2" charset="0"/>
              <a:ea typeface="Open Sans" pitchFamily="2" charset="0"/>
              <a:cs typeface="Open Sans" pitchFamily="2" charset="0"/>
            </a:endParaRPr>
          </a:p>
        </p:txBody>
      </p:sp>
      <p:sp>
        <p:nvSpPr>
          <p:cNvPr id="11" name="Rectangle: Rounded Corners 10">
            <a:extLst>
              <a:ext uri="{FF2B5EF4-FFF2-40B4-BE49-F238E27FC236}">
                <a16:creationId xmlns:a16="http://schemas.microsoft.com/office/drawing/2014/main" id="{A5181028-5907-4CAA-957C-2DC275FE31EE}"/>
              </a:ext>
            </a:extLst>
          </p:cNvPr>
          <p:cNvSpPr/>
          <p:nvPr/>
        </p:nvSpPr>
        <p:spPr>
          <a:xfrm>
            <a:off x="768200" y="2500489"/>
            <a:ext cx="1983564" cy="608288"/>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latin typeface="Open Sans" pitchFamily="2" charset="0"/>
                <a:ea typeface="Open Sans" pitchFamily="2" charset="0"/>
                <a:cs typeface="Open Sans" pitchFamily="2" charset="0"/>
              </a:rPr>
              <a:t>Enjoyment</a:t>
            </a:r>
            <a:endParaRPr lang="en-GB" sz="1400" b="1" dirty="0">
              <a:solidFill>
                <a:sysClr val="windowText" lastClr="000000"/>
              </a:solidFill>
              <a:latin typeface="Open Sans" pitchFamily="2" charset="0"/>
              <a:ea typeface="Open Sans" pitchFamily="2" charset="0"/>
              <a:cs typeface="Open Sans" pitchFamily="2" charset="0"/>
            </a:endParaRPr>
          </a:p>
        </p:txBody>
      </p:sp>
      <p:sp>
        <p:nvSpPr>
          <p:cNvPr id="12" name="Rectangle: Rounded Corners 11">
            <a:extLst>
              <a:ext uri="{FF2B5EF4-FFF2-40B4-BE49-F238E27FC236}">
                <a16:creationId xmlns:a16="http://schemas.microsoft.com/office/drawing/2014/main" id="{4CBFBA78-263C-4E0C-9F84-0BB22121AA6F}"/>
              </a:ext>
            </a:extLst>
          </p:cNvPr>
          <p:cNvSpPr/>
          <p:nvPr/>
        </p:nvSpPr>
        <p:spPr>
          <a:xfrm>
            <a:off x="768200" y="783632"/>
            <a:ext cx="1983564" cy="608288"/>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latin typeface="Open Sans" pitchFamily="2" charset="0"/>
                <a:ea typeface="Open Sans" pitchFamily="2" charset="0"/>
                <a:cs typeface="Open Sans" pitchFamily="2" charset="0"/>
              </a:rPr>
              <a:t>Respect</a:t>
            </a:r>
            <a:endParaRPr lang="en-GB" sz="1400" b="1" dirty="0">
              <a:solidFill>
                <a:sysClr val="windowText" lastClr="000000"/>
              </a:solidFill>
              <a:latin typeface="Open Sans" pitchFamily="2" charset="0"/>
              <a:ea typeface="Open Sans" pitchFamily="2" charset="0"/>
              <a:cs typeface="Open Sans" pitchFamily="2" charset="0"/>
            </a:endParaRPr>
          </a:p>
        </p:txBody>
      </p:sp>
      <p:sp>
        <p:nvSpPr>
          <p:cNvPr id="15" name="Oval 14">
            <a:extLst>
              <a:ext uri="{FF2B5EF4-FFF2-40B4-BE49-F238E27FC236}">
                <a16:creationId xmlns:a16="http://schemas.microsoft.com/office/drawing/2014/main" id="{D25B6891-65BD-489D-9F64-495A58C595BE}"/>
              </a:ext>
            </a:extLst>
          </p:cNvPr>
          <p:cNvSpPr/>
          <p:nvPr/>
        </p:nvSpPr>
        <p:spPr>
          <a:xfrm>
            <a:off x="2806301" y="824272"/>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A</a:t>
            </a:r>
          </a:p>
        </p:txBody>
      </p:sp>
      <p:sp>
        <p:nvSpPr>
          <p:cNvPr id="21" name="Oval 20">
            <a:extLst>
              <a:ext uri="{FF2B5EF4-FFF2-40B4-BE49-F238E27FC236}">
                <a16:creationId xmlns:a16="http://schemas.microsoft.com/office/drawing/2014/main" id="{14915A19-8A4B-434C-B983-5BED9E77BD8C}"/>
              </a:ext>
            </a:extLst>
          </p:cNvPr>
          <p:cNvSpPr/>
          <p:nvPr/>
        </p:nvSpPr>
        <p:spPr>
          <a:xfrm>
            <a:off x="2806301" y="2536181"/>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B</a:t>
            </a:r>
          </a:p>
        </p:txBody>
      </p:sp>
      <p:sp>
        <p:nvSpPr>
          <p:cNvPr id="22" name="Oval 21">
            <a:extLst>
              <a:ext uri="{FF2B5EF4-FFF2-40B4-BE49-F238E27FC236}">
                <a16:creationId xmlns:a16="http://schemas.microsoft.com/office/drawing/2014/main" id="{1BA47FC9-F985-4B5E-9B17-EE0B392E56F0}"/>
              </a:ext>
            </a:extLst>
          </p:cNvPr>
          <p:cNvSpPr/>
          <p:nvPr/>
        </p:nvSpPr>
        <p:spPr>
          <a:xfrm>
            <a:off x="2806300" y="5664866"/>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D</a:t>
            </a:r>
          </a:p>
        </p:txBody>
      </p:sp>
      <p:sp>
        <p:nvSpPr>
          <p:cNvPr id="23" name="Oval 22">
            <a:extLst>
              <a:ext uri="{FF2B5EF4-FFF2-40B4-BE49-F238E27FC236}">
                <a16:creationId xmlns:a16="http://schemas.microsoft.com/office/drawing/2014/main" id="{F88A687C-185C-439A-AA46-251B1EE0472A}"/>
              </a:ext>
            </a:extLst>
          </p:cNvPr>
          <p:cNvSpPr/>
          <p:nvPr/>
        </p:nvSpPr>
        <p:spPr>
          <a:xfrm>
            <a:off x="2806301" y="4257986"/>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C</a:t>
            </a:r>
          </a:p>
        </p:txBody>
      </p:sp>
      <p:sp>
        <p:nvSpPr>
          <p:cNvPr id="28" name="Oval 27">
            <a:extLst>
              <a:ext uri="{FF2B5EF4-FFF2-40B4-BE49-F238E27FC236}">
                <a16:creationId xmlns:a16="http://schemas.microsoft.com/office/drawing/2014/main" id="{D15540DD-FC78-4553-8789-01D1F73BB2E7}"/>
              </a:ext>
            </a:extLst>
          </p:cNvPr>
          <p:cNvSpPr/>
          <p:nvPr/>
        </p:nvSpPr>
        <p:spPr>
          <a:xfrm>
            <a:off x="176780" y="851649"/>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1</a:t>
            </a:r>
          </a:p>
        </p:txBody>
      </p:sp>
      <p:sp>
        <p:nvSpPr>
          <p:cNvPr id="29" name="Oval 28">
            <a:extLst>
              <a:ext uri="{FF2B5EF4-FFF2-40B4-BE49-F238E27FC236}">
                <a16:creationId xmlns:a16="http://schemas.microsoft.com/office/drawing/2014/main" id="{88CD2C50-4D8D-419E-B009-07C7C2811C12}"/>
              </a:ext>
            </a:extLst>
          </p:cNvPr>
          <p:cNvSpPr/>
          <p:nvPr/>
        </p:nvSpPr>
        <p:spPr>
          <a:xfrm>
            <a:off x="176780" y="2563558"/>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2</a:t>
            </a:r>
          </a:p>
        </p:txBody>
      </p:sp>
      <p:sp>
        <p:nvSpPr>
          <p:cNvPr id="30" name="Oval 29">
            <a:extLst>
              <a:ext uri="{FF2B5EF4-FFF2-40B4-BE49-F238E27FC236}">
                <a16:creationId xmlns:a16="http://schemas.microsoft.com/office/drawing/2014/main" id="{EB5F26B1-6F6C-4444-A8FA-E5EC915EADD9}"/>
              </a:ext>
            </a:extLst>
          </p:cNvPr>
          <p:cNvSpPr/>
          <p:nvPr/>
        </p:nvSpPr>
        <p:spPr>
          <a:xfrm>
            <a:off x="176779" y="5692243"/>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4</a:t>
            </a:r>
          </a:p>
        </p:txBody>
      </p:sp>
      <p:sp>
        <p:nvSpPr>
          <p:cNvPr id="31" name="Oval 30">
            <a:extLst>
              <a:ext uri="{FF2B5EF4-FFF2-40B4-BE49-F238E27FC236}">
                <a16:creationId xmlns:a16="http://schemas.microsoft.com/office/drawing/2014/main" id="{2221D3BD-90B2-460B-A2B8-FCCD53C4ABC4}"/>
              </a:ext>
            </a:extLst>
          </p:cNvPr>
          <p:cNvSpPr/>
          <p:nvPr/>
        </p:nvSpPr>
        <p:spPr>
          <a:xfrm>
            <a:off x="176780" y="4285363"/>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3</a:t>
            </a:r>
          </a:p>
        </p:txBody>
      </p:sp>
    </p:spTree>
    <p:extLst>
      <p:ext uri="{BB962C8B-B14F-4D97-AF65-F5344CB8AC3E}">
        <p14:creationId xmlns:p14="http://schemas.microsoft.com/office/powerpoint/2010/main" val="2233292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07245D-953C-4F9E-8073-2DAE7DE728EE}"/>
              </a:ext>
            </a:extLst>
          </p:cNvPr>
          <p:cNvSpPr>
            <a:spLocks noGrp="1"/>
          </p:cNvSpPr>
          <p:nvPr>
            <p:ph type="sldNum" sz="quarter" idx="12"/>
          </p:nvPr>
        </p:nvSpPr>
        <p:spPr/>
        <p:txBody>
          <a:bodyPr/>
          <a:lstStyle/>
          <a:p>
            <a:fld id="{9A204BD2-ADAC-4DD9-87BA-ED0225123CB0}" type="slidenum">
              <a:rPr lang="en-GB" smtClean="0"/>
              <a:pPr/>
              <a:t>11</a:t>
            </a:fld>
            <a:endParaRPr lang="en-GB" dirty="0"/>
          </a:p>
        </p:txBody>
      </p:sp>
      <p:sp>
        <p:nvSpPr>
          <p:cNvPr id="5" name="Rectangle: Rounded Corners 4">
            <a:extLst>
              <a:ext uri="{FF2B5EF4-FFF2-40B4-BE49-F238E27FC236}">
                <a16:creationId xmlns:a16="http://schemas.microsoft.com/office/drawing/2014/main" id="{A9612000-AC6D-45CF-A78C-F4A8AB06E629}"/>
              </a:ext>
            </a:extLst>
          </p:cNvPr>
          <p:cNvSpPr/>
          <p:nvPr/>
        </p:nvSpPr>
        <p:spPr>
          <a:xfrm>
            <a:off x="3407883" y="3274672"/>
            <a:ext cx="7475053" cy="1518352"/>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pitchFamily="2" charset="0"/>
                <a:ea typeface="Open Sans" pitchFamily="2" charset="0"/>
                <a:cs typeface="Open Sans" pitchFamily="2" charset="0"/>
              </a:rPr>
              <a:t>Both people only do sexual activities which they both want to do; without any force, pressure or persuasion. Both people have full capacity to consent to sexual activity. Both people feel positively about sexual activity and have no negative emotions about it. It is always ok for either person to withdraw at any stage from sexual activity, and both respect this and stop.</a:t>
            </a:r>
          </a:p>
        </p:txBody>
      </p:sp>
      <p:sp>
        <p:nvSpPr>
          <p:cNvPr id="6" name="Rectangle: Rounded Corners 5">
            <a:extLst>
              <a:ext uri="{FF2B5EF4-FFF2-40B4-BE49-F238E27FC236}">
                <a16:creationId xmlns:a16="http://schemas.microsoft.com/office/drawing/2014/main" id="{DF6BF279-771D-40DD-9C88-9501C31BF853}"/>
              </a:ext>
            </a:extLst>
          </p:cNvPr>
          <p:cNvSpPr/>
          <p:nvPr/>
        </p:nvSpPr>
        <p:spPr>
          <a:xfrm>
            <a:off x="3407882" y="347563"/>
            <a:ext cx="7475054" cy="1470115"/>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pitchFamily="2" charset="0"/>
                <a:ea typeface="Open Sans" pitchFamily="2" charset="0"/>
                <a:cs typeface="Open Sans" pitchFamily="2" charset="0"/>
              </a:rPr>
              <a:t>Before, during and after sexual activity, both care about and respond to their own and the other person’s feeling. Each person’s body, boundaries and feelings are as important as the others. Neither person sees or treats the other as of less worth than themselves and each listen to what is being communicated, both verbally and non-verbally.</a:t>
            </a:r>
          </a:p>
        </p:txBody>
      </p:sp>
      <p:sp>
        <p:nvSpPr>
          <p:cNvPr id="7" name="Rectangle: Rounded Corners 6">
            <a:extLst>
              <a:ext uri="{FF2B5EF4-FFF2-40B4-BE49-F238E27FC236}">
                <a16:creationId xmlns:a16="http://schemas.microsoft.com/office/drawing/2014/main" id="{89E5D3DF-F62B-479A-8607-E4641660CC19}"/>
              </a:ext>
            </a:extLst>
          </p:cNvPr>
          <p:cNvSpPr/>
          <p:nvPr/>
        </p:nvSpPr>
        <p:spPr>
          <a:xfrm>
            <a:off x="3423920" y="4975954"/>
            <a:ext cx="7475053" cy="1470114"/>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pitchFamily="2" charset="0"/>
                <a:ea typeface="Open Sans" pitchFamily="2" charset="0"/>
                <a:cs typeface="Open Sans" pitchFamily="2" charset="0"/>
              </a:rPr>
              <a:t>There isn’t any deception, trickery, or withholding of relevant information. This includes being honest about: who you are – not lying or embellishing to ‘get someone into bed’; any health issues – including sexually transmitted diseases; and what both people want from sexual activity – including which sexual activities each person is ready for.</a:t>
            </a:r>
          </a:p>
        </p:txBody>
      </p:sp>
      <p:sp>
        <p:nvSpPr>
          <p:cNvPr id="8" name="Rectangle: Rounded Corners 7">
            <a:extLst>
              <a:ext uri="{FF2B5EF4-FFF2-40B4-BE49-F238E27FC236}">
                <a16:creationId xmlns:a16="http://schemas.microsoft.com/office/drawing/2014/main" id="{A3F7D285-2C30-4985-96C0-9EA350BE1312}"/>
              </a:ext>
            </a:extLst>
          </p:cNvPr>
          <p:cNvSpPr/>
          <p:nvPr/>
        </p:nvSpPr>
        <p:spPr>
          <a:xfrm>
            <a:off x="3423920" y="2103867"/>
            <a:ext cx="7475053" cy="956918"/>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pitchFamily="2" charset="0"/>
                <a:ea typeface="Open Sans" pitchFamily="2" charset="0"/>
                <a:cs typeface="Open Sans" pitchFamily="2" charset="0"/>
              </a:rPr>
              <a:t>Both people should be enjoying the sexual activity and checking in with the other person about their feelings.</a:t>
            </a:r>
          </a:p>
        </p:txBody>
      </p:sp>
      <p:sp>
        <p:nvSpPr>
          <p:cNvPr id="9" name="Rectangle: Rounded Corners 8">
            <a:extLst>
              <a:ext uri="{FF2B5EF4-FFF2-40B4-BE49-F238E27FC236}">
                <a16:creationId xmlns:a16="http://schemas.microsoft.com/office/drawing/2014/main" id="{23CDE23F-7083-4B5D-9FF0-F3BDE90E4FF1}"/>
              </a:ext>
            </a:extLst>
          </p:cNvPr>
          <p:cNvSpPr/>
          <p:nvPr/>
        </p:nvSpPr>
        <p:spPr>
          <a:xfrm>
            <a:off x="768200" y="3728041"/>
            <a:ext cx="1983564" cy="608288"/>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latin typeface="Open Sans" pitchFamily="2" charset="0"/>
                <a:ea typeface="Open Sans" pitchFamily="2" charset="0"/>
                <a:cs typeface="Open Sans" pitchFamily="2" charset="0"/>
              </a:rPr>
              <a:t>Consent</a:t>
            </a:r>
            <a:endParaRPr lang="en-GB" sz="1400" b="1" dirty="0">
              <a:solidFill>
                <a:sysClr val="windowText" lastClr="000000"/>
              </a:solidFill>
              <a:latin typeface="Open Sans" pitchFamily="2" charset="0"/>
              <a:ea typeface="Open Sans" pitchFamily="2" charset="0"/>
              <a:cs typeface="Open Sans" pitchFamily="2" charset="0"/>
            </a:endParaRPr>
          </a:p>
        </p:txBody>
      </p:sp>
      <p:sp>
        <p:nvSpPr>
          <p:cNvPr id="10" name="Rectangle: Rounded Corners 9">
            <a:extLst>
              <a:ext uri="{FF2B5EF4-FFF2-40B4-BE49-F238E27FC236}">
                <a16:creationId xmlns:a16="http://schemas.microsoft.com/office/drawing/2014/main" id="{B48790AF-F688-44E7-9135-5FB10F0E655D}"/>
              </a:ext>
            </a:extLst>
          </p:cNvPr>
          <p:cNvSpPr/>
          <p:nvPr/>
        </p:nvSpPr>
        <p:spPr>
          <a:xfrm>
            <a:off x="758041" y="5379490"/>
            <a:ext cx="1983564" cy="608288"/>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latin typeface="Open Sans" pitchFamily="2" charset="0"/>
                <a:ea typeface="Open Sans" pitchFamily="2" charset="0"/>
                <a:cs typeface="Open Sans" pitchFamily="2" charset="0"/>
              </a:rPr>
              <a:t>Honesty</a:t>
            </a:r>
            <a:endParaRPr lang="en-GB" sz="1400" b="1" dirty="0">
              <a:solidFill>
                <a:sysClr val="windowText" lastClr="000000"/>
              </a:solidFill>
              <a:latin typeface="Open Sans" pitchFamily="2" charset="0"/>
              <a:ea typeface="Open Sans" pitchFamily="2" charset="0"/>
              <a:cs typeface="Open Sans" pitchFamily="2" charset="0"/>
            </a:endParaRPr>
          </a:p>
        </p:txBody>
      </p:sp>
      <p:sp>
        <p:nvSpPr>
          <p:cNvPr id="11" name="Rectangle: Rounded Corners 10">
            <a:extLst>
              <a:ext uri="{FF2B5EF4-FFF2-40B4-BE49-F238E27FC236}">
                <a16:creationId xmlns:a16="http://schemas.microsoft.com/office/drawing/2014/main" id="{A5181028-5907-4CAA-957C-2DC275FE31EE}"/>
              </a:ext>
            </a:extLst>
          </p:cNvPr>
          <p:cNvSpPr/>
          <p:nvPr/>
        </p:nvSpPr>
        <p:spPr>
          <a:xfrm>
            <a:off x="768200" y="2295797"/>
            <a:ext cx="1983564" cy="608288"/>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latin typeface="Open Sans" pitchFamily="2" charset="0"/>
                <a:ea typeface="Open Sans" pitchFamily="2" charset="0"/>
                <a:cs typeface="Open Sans" pitchFamily="2" charset="0"/>
              </a:rPr>
              <a:t>Enjoyment</a:t>
            </a:r>
            <a:endParaRPr lang="en-GB" sz="1400" b="1" dirty="0">
              <a:solidFill>
                <a:sysClr val="windowText" lastClr="000000"/>
              </a:solidFill>
              <a:latin typeface="Open Sans" pitchFamily="2" charset="0"/>
              <a:ea typeface="Open Sans" pitchFamily="2" charset="0"/>
              <a:cs typeface="Open Sans" pitchFamily="2" charset="0"/>
            </a:endParaRPr>
          </a:p>
        </p:txBody>
      </p:sp>
      <p:sp>
        <p:nvSpPr>
          <p:cNvPr id="12" name="Rectangle: Rounded Corners 11">
            <a:extLst>
              <a:ext uri="{FF2B5EF4-FFF2-40B4-BE49-F238E27FC236}">
                <a16:creationId xmlns:a16="http://schemas.microsoft.com/office/drawing/2014/main" id="{4CBFBA78-263C-4E0C-9F84-0BB22121AA6F}"/>
              </a:ext>
            </a:extLst>
          </p:cNvPr>
          <p:cNvSpPr/>
          <p:nvPr/>
        </p:nvSpPr>
        <p:spPr>
          <a:xfrm>
            <a:off x="768200" y="783632"/>
            <a:ext cx="1983564" cy="608288"/>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ysClr val="windowText" lastClr="000000"/>
                </a:solidFill>
                <a:latin typeface="Open Sans" pitchFamily="2" charset="0"/>
                <a:ea typeface="Open Sans" pitchFamily="2" charset="0"/>
                <a:cs typeface="Open Sans" pitchFamily="2" charset="0"/>
              </a:rPr>
              <a:t>Respect</a:t>
            </a:r>
            <a:endParaRPr lang="en-GB" sz="1400" b="1" dirty="0">
              <a:solidFill>
                <a:sysClr val="windowText" lastClr="000000"/>
              </a:solidFill>
              <a:latin typeface="Open Sans" pitchFamily="2" charset="0"/>
              <a:ea typeface="Open Sans" pitchFamily="2" charset="0"/>
              <a:cs typeface="Open Sans" pitchFamily="2" charset="0"/>
            </a:endParaRPr>
          </a:p>
        </p:txBody>
      </p:sp>
      <p:sp>
        <p:nvSpPr>
          <p:cNvPr id="15" name="Oval 14">
            <a:extLst>
              <a:ext uri="{FF2B5EF4-FFF2-40B4-BE49-F238E27FC236}">
                <a16:creationId xmlns:a16="http://schemas.microsoft.com/office/drawing/2014/main" id="{D25B6891-65BD-489D-9F64-495A58C595BE}"/>
              </a:ext>
            </a:extLst>
          </p:cNvPr>
          <p:cNvSpPr/>
          <p:nvPr/>
        </p:nvSpPr>
        <p:spPr>
          <a:xfrm>
            <a:off x="2790264" y="3770344"/>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A</a:t>
            </a:r>
          </a:p>
        </p:txBody>
      </p:sp>
      <p:sp>
        <p:nvSpPr>
          <p:cNvPr id="21" name="Oval 20">
            <a:extLst>
              <a:ext uri="{FF2B5EF4-FFF2-40B4-BE49-F238E27FC236}">
                <a16:creationId xmlns:a16="http://schemas.microsoft.com/office/drawing/2014/main" id="{14915A19-8A4B-434C-B983-5BED9E77BD8C}"/>
              </a:ext>
            </a:extLst>
          </p:cNvPr>
          <p:cNvSpPr/>
          <p:nvPr/>
        </p:nvSpPr>
        <p:spPr>
          <a:xfrm>
            <a:off x="2790263" y="819116"/>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B</a:t>
            </a:r>
          </a:p>
        </p:txBody>
      </p:sp>
      <p:sp>
        <p:nvSpPr>
          <p:cNvPr id="22" name="Oval 21">
            <a:extLst>
              <a:ext uri="{FF2B5EF4-FFF2-40B4-BE49-F238E27FC236}">
                <a16:creationId xmlns:a16="http://schemas.microsoft.com/office/drawing/2014/main" id="{1BA47FC9-F985-4B5E-9B17-EE0B392E56F0}"/>
              </a:ext>
            </a:extLst>
          </p:cNvPr>
          <p:cNvSpPr/>
          <p:nvPr/>
        </p:nvSpPr>
        <p:spPr>
          <a:xfrm>
            <a:off x="2806301" y="2318822"/>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D</a:t>
            </a:r>
          </a:p>
        </p:txBody>
      </p:sp>
      <p:sp>
        <p:nvSpPr>
          <p:cNvPr id="23" name="Oval 22">
            <a:extLst>
              <a:ext uri="{FF2B5EF4-FFF2-40B4-BE49-F238E27FC236}">
                <a16:creationId xmlns:a16="http://schemas.microsoft.com/office/drawing/2014/main" id="{F88A687C-185C-439A-AA46-251B1EE0472A}"/>
              </a:ext>
            </a:extLst>
          </p:cNvPr>
          <p:cNvSpPr/>
          <p:nvPr/>
        </p:nvSpPr>
        <p:spPr>
          <a:xfrm>
            <a:off x="2806302" y="5447507"/>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C</a:t>
            </a:r>
          </a:p>
        </p:txBody>
      </p:sp>
      <p:sp>
        <p:nvSpPr>
          <p:cNvPr id="28" name="Oval 27">
            <a:extLst>
              <a:ext uri="{FF2B5EF4-FFF2-40B4-BE49-F238E27FC236}">
                <a16:creationId xmlns:a16="http://schemas.microsoft.com/office/drawing/2014/main" id="{D15540DD-FC78-4553-8789-01D1F73BB2E7}"/>
              </a:ext>
            </a:extLst>
          </p:cNvPr>
          <p:cNvSpPr/>
          <p:nvPr/>
        </p:nvSpPr>
        <p:spPr>
          <a:xfrm>
            <a:off x="176780" y="851649"/>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1</a:t>
            </a:r>
          </a:p>
        </p:txBody>
      </p:sp>
      <p:sp>
        <p:nvSpPr>
          <p:cNvPr id="29" name="Oval 28">
            <a:extLst>
              <a:ext uri="{FF2B5EF4-FFF2-40B4-BE49-F238E27FC236}">
                <a16:creationId xmlns:a16="http://schemas.microsoft.com/office/drawing/2014/main" id="{88CD2C50-4D8D-419E-B009-07C7C2811C12}"/>
              </a:ext>
            </a:extLst>
          </p:cNvPr>
          <p:cNvSpPr/>
          <p:nvPr/>
        </p:nvSpPr>
        <p:spPr>
          <a:xfrm>
            <a:off x="176780" y="2358866"/>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2</a:t>
            </a:r>
          </a:p>
        </p:txBody>
      </p:sp>
      <p:sp>
        <p:nvSpPr>
          <p:cNvPr id="30" name="Oval 29">
            <a:extLst>
              <a:ext uri="{FF2B5EF4-FFF2-40B4-BE49-F238E27FC236}">
                <a16:creationId xmlns:a16="http://schemas.microsoft.com/office/drawing/2014/main" id="{EB5F26B1-6F6C-4444-A8FA-E5EC915EADD9}"/>
              </a:ext>
            </a:extLst>
          </p:cNvPr>
          <p:cNvSpPr/>
          <p:nvPr/>
        </p:nvSpPr>
        <p:spPr>
          <a:xfrm>
            <a:off x="166620" y="5447507"/>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4</a:t>
            </a:r>
          </a:p>
        </p:txBody>
      </p:sp>
      <p:sp>
        <p:nvSpPr>
          <p:cNvPr id="31" name="Oval 30">
            <a:extLst>
              <a:ext uri="{FF2B5EF4-FFF2-40B4-BE49-F238E27FC236}">
                <a16:creationId xmlns:a16="http://schemas.microsoft.com/office/drawing/2014/main" id="{2221D3BD-90B2-460B-A2B8-FCCD53C4ABC4}"/>
              </a:ext>
            </a:extLst>
          </p:cNvPr>
          <p:cNvSpPr/>
          <p:nvPr/>
        </p:nvSpPr>
        <p:spPr>
          <a:xfrm>
            <a:off x="176780" y="3796058"/>
            <a:ext cx="552921" cy="489471"/>
          </a:xfrm>
          <a:prstGeom prst="ellipse">
            <a:avLst/>
          </a:prstGeom>
          <a:solidFill>
            <a:srgbClr val="565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Open Sans" pitchFamily="2" charset="0"/>
                <a:ea typeface="Open Sans" pitchFamily="2" charset="0"/>
                <a:cs typeface="Open Sans" pitchFamily="2" charset="0"/>
              </a:rPr>
              <a:t>3</a:t>
            </a:r>
          </a:p>
        </p:txBody>
      </p:sp>
    </p:spTree>
    <p:extLst>
      <p:ext uri="{BB962C8B-B14F-4D97-AF65-F5344CB8AC3E}">
        <p14:creationId xmlns:p14="http://schemas.microsoft.com/office/powerpoint/2010/main" val="725382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52BDC-AA2C-42D1-8CAB-48369A83C69F}"/>
              </a:ext>
            </a:extLst>
          </p:cNvPr>
          <p:cNvSpPr>
            <a:spLocks noGrp="1"/>
          </p:cNvSpPr>
          <p:nvPr>
            <p:ph type="title"/>
          </p:nvPr>
        </p:nvSpPr>
        <p:spPr>
          <a:xfrm>
            <a:off x="795867" y="78997"/>
            <a:ext cx="10515600" cy="1325563"/>
          </a:xfrm>
        </p:spPr>
        <p:txBody>
          <a:bodyPr/>
          <a:lstStyle/>
          <a:p>
            <a:r>
              <a:rPr lang="en-GB" dirty="0"/>
              <a:t>Which principles aren’t being followed?</a:t>
            </a:r>
          </a:p>
        </p:txBody>
      </p:sp>
      <p:sp>
        <p:nvSpPr>
          <p:cNvPr id="3" name="Slide Number Placeholder 2">
            <a:extLst>
              <a:ext uri="{FF2B5EF4-FFF2-40B4-BE49-F238E27FC236}">
                <a16:creationId xmlns:a16="http://schemas.microsoft.com/office/drawing/2014/main" id="{6F870A0A-ACB9-453F-AE2B-69B3D2744FB5}"/>
              </a:ext>
            </a:extLst>
          </p:cNvPr>
          <p:cNvSpPr>
            <a:spLocks noGrp="1"/>
          </p:cNvSpPr>
          <p:nvPr>
            <p:ph type="sldNum" sz="quarter" idx="12"/>
          </p:nvPr>
        </p:nvSpPr>
        <p:spPr/>
        <p:txBody>
          <a:bodyPr/>
          <a:lstStyle/>
          <a:p>
            <a:fld id="{9A204BD2-ADAC-4DD9-87BA-ED0225123CB0}" type="slidenum">
              <a:rPr lang="en-GB" smtClean="0"/>
              <a:pPr/>
              <a:t>12</a:t>
            </a:fld>
            <a:endParaRPr lang="en-GB" dirty="0"/>
          </a:p>
        </p:txBody>
      </p:sp>
      <p:sp>
        <p:nvSpPr>
          <p:cNvPr id="5" name="Rectangle: Rounded Corners 4">
            <a:extLst>
              <a:ext uri="{FF2B5EF4-FFF2-40B4-BE49-F238E27FC236}">
                <a16:creationId xmlns:a16="http://schemas.microsoft.com/office/drawing/2014/main" id="{7A85829C-47AE-4AED-863C-B70178C32564}"/>
              </a:ext>
            </a:extLst>
          </p:cNvPr>
          <p:cNvSpPr/>
          <p:nvPr/>
        </p:nvSpPr>
        <p:spPr>
          <a:xfrm>
            <a:off x="474975" y="1326798"/>
            <a:ext cx="10685781" cy="1126974"/>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Open Sans" pitchFamily="2" charset="0"/>
                <a:ea typeface="Open Sans" pitchFamily="2" charset="0"/>
                <a:cs typeface="Open Sans" pitchFamily="2" charset="0"/>
              </a:rPr>
              <a:t>1. Jules is at a house party, chatting to Kat, who is flirting with her. Jules picks up (correctly) that Kat is interested in her. Jules is not attracted to Kat but is thinking about kissing her and seeing how far they might go, because Kat is really popular.</a:t>
            </a:r>
          </a:p>
        </p:txBody>
      </p:sp>
      <p:sp>
        <p:nvSpPr>
          <p:cNvPr id="6" name="Rectangle: Rounded Corners 5">
            <a:extLst>
              <a:ext uri="{FF2B5EF4-FFF2-40B4-BE49-F238E27FC236}">
                <a16:creationId xmlns:a16="http://schemas.microsoft.com/office/drawing/2014/main" id="{9943B39E-0395-4A23-9C3B-52387192ACB7}"/>
              </a:ext>
            </a:extLst>
          </p:cNvPr>
          <p:cNvSpPr/>
          <p:nvPr/>
        </p:nvSpPr>
        <p:spPr>
          <a:xfrm>
            <a:off x="474975" y="2564476"/>
            <a:ext cx="10685781" cy="1071157"/>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Open Sans" pitchFamily="2" charset="0"/>
                <a:ea typeface="Open Sans" pitchFamily="2" charset="0"/>
                <a:cs typeface="Open Sans" pitchFamily="2" charset="0"/>
              </a:rPr>
              <a:t>2. When </a:t>
            </a:r>
            <a:r>
              <a:rPr lang="en-GB" sz="2000" dirty="0" err="1">
                <a:solidFill>
                  <a:schemeClr val="tx1"/>
                </a:solidFill>
                <a:latin typeface="Open Sans" pitchFamily="2" charset="0"/>
                <a:ea typeface="Open Sans" pitchFamily="2" charset="0"/>
                <a:cs typeface="Open Sans" pitchFamily="2" charset="0"/>
              </a:rPr>
              <a:t>Zakia</a:t>
            </a:r>
            <a:r>
              <a:rPr lang="en-GB" sz="2000" dirty="0">
                <a:solidFill>
                  <a:schemeClr val="tx1"/>
                </a:solidFill>
                <a:latin typeface="Open Sans" pitchFamily="2" charset="0"/>
                <a:ea typeface="Open Sans" pitchFamily="2" charset="0"/>
                <a:cs typeface="Open Sans" pitchFamily="2" charset="0"/>
              </a:rPr>
              <a:t> and Luca were going out, </a:t>
            </a:r>
            <a:r>
              <a:rPr lang="en-GB" sz="2000" dirty="0" err="1">
                <a:solidFill>
                  <a:schemeClr val="tx1"/>
                </a:solidFill>
                <a:latin typeface="Open Sans" pitchFamily="2" charset="0"/>
                <a:ea typeface="Open Sans" pitchFamily="2" charset="0"/>
                <a:cs typeface="Open Sans" pitchFamily="2" charset="0"/>
              </a:rPr>
              <a:t>Zakia</a:t>
            </a:r>
            <a:r>
              <a:rPr lang="en-GB" sz="2000" dirty="0">
                <a:solidFill>
                  <a:schemeClr val="tx1"/>
                </a:solidFill>
                <a:latin typeface="Open Sans" pitchFamily="2" charset="0"/>
                <a:ea typeface="Open Sans" pitchFamily="2" charset="0"/>
                <a:cs typeface="Open Sans" pitchFamily="2" charset="0"/>
              </a:rPr>
              <a:t> sent Luca a nude. A few months later, </a:t>
            </a:r>
            <a:r>
              <a:rPr lang="en-GB" sz="2000" dirty="0" err="1">
                <a:solidFill>
                  <a:schemeClr val="tx1"/>
                </a:solidFill>
                <a:latin typeface="Open Sans" pitchFamily="2" charset="0"/>
                <a:ea typeface="Open Sans" pitchFamily="2" charset="0"/>
                <a:cs typeface="Open Sans" pitchFamily="2" charset="0"/>
              </a:rPr>
              <a:t>Zakia</a:t>
            </a:r>
            <a:r>
              <a:rPr lang="en-GB" sz="2000" dirty="0">
                <a:solidFill>
                  <a:schemeClr val="tx1"/>
                </a:solidFill>
                <a:latin typeface="Open Sans" pitchFamily="2" charset="0"/>
                <a:ea typeface="Open Sans" pitchFamily="2" charset="0"/>
                <a:cs typeface="Open Sans" pitchFamily="2" charset="0"/>
              </a:rPr>
              <a:t> ended the relationship with Luca. Luca is thinking about showing his friends </a:t>
            </a:r>
            <a:r>
              <a:rPr lang="en-GB" sz="2000" dirty="0" err="1">
                <a:solidFill>
                  <a:schemeClr val="tx1"/>
                </a:solidFill>
                <a:latin typeface="Open Sans" pitchFamily="2" charset="0"/>
                <a:ea typeface="Open Sans" pitchFamily="2" charset="0"/>
                <a:cs typeface="Open Sans" pitchFamily="2" charset="0"/>
              </a:rPr>
              <a:t>Zakia’s</a:t>
            </a:r>
            <a:r>
              <a:rPr lang="en-GB" sz="2000" dirty="0">
                <a:solidFill>
                  <a:schemeClr val="tx1"/>
                </a:solidFill>
                <a:latin typeface="Open Sans" pitchFamily="2" charset="0"/>
                <a:ea typeface="Open Sans" pitchFamily="2" charset="0"/>
                <a:cs typeface="Open Sans" pitchFamily="2" charset="0"/>
              </a:rPr>
              <a:t> nude because he feels bitter and wants to somehow ‘get back’ at her.</a:t>
            </a:r>
          </a:p>
        </p:txBody>
      </p:sp>
      <p:sp>
        <p:nvSpPr>
          <p:cNvPr id="7" name="Rectangle: Rounded Corners 6">
            <a:extLst>
              <a:ext uri="{FF2B5EF4-FFF2-40B4-BE49-F238E27FC236}">
                <a16:creationId xmlns:a16="http://schemas.microsoft.com/office/drawing/2014/main" id="{1B333156-ECA8-4919-A377-7D4011A5DFE3}"/>
              </a:ext>
            </a:extLst>
          </p:cNvPr>
          <p:cNvSpPr/>
          <p:nvPr/>
        </p:nvSpPr>
        <p:spPr>
          <a:xfrm>
            <a:off x="474975" y="3775826"/>
            <a:ext cx="10685781" cy="1100009"/>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Open Sans" pitchFamily="2" charset="0"/>
                <a:ea typeface="Open Sans" pitchFamily="2" charset="0"/>
                <a:cs typeface="Open Sans" pitchFamily="2" charset="0"/>
              </a:rPr>
              <a:t>3. Glen and Charlie are flirting at a house party. They are both very drunk, at one point Charlie falls over and starts talking about wanting to go home. Glen feels that if he doesn’t make a move now, the opportunity will be missed.</a:t>
            </a:r>
          </a:p>
        </p:txBody>
      </p:sp>
      <p:sp>
        <p:nvSpPr>
          <p:cNvPr id="4" name="Rectangle 3"/>
          <p:cNvSpPr/>
          <p:nvPr/>
        </p:nvSpPr>
        <p:spPr>
          <a:xfrm>
            <a:off x="1307255" y="5255357"/>
            <a:ext cx="9577489" cy="769441"/>
          </a:xfrm>
          <a:prstGeom prst="rect">
            <a:avLst/>
          </a:prstGeom>
        </p:spPr>
        <p:txBody>
          <a:bodyPr wrap="square">
            <a:spAutoFit/>
          </a:bodyPr>
          <a:lstStyle/>
          <a:p>
            <a:r>
              <a:rPr lang="en-GB" sz="2200" dirty="0">
                <a:latin typeface="Open Sans"/>
              </a:rPr>
              <a:t>How could someone support a friend who had a sexual experience where the principles weren’t followed by the other person?</a:t>
            </a:r>
          </a:p>
        </p:txBody>
      </p:sp>
      <p:pic>
        <p:nvPicPr>
          <p:cNvPr id="8" name="Graphic 6">
            <a:extLst>
              <a:ext uri="{FF2B5EF4-FFF2-40B4-BE49-F238E27FC236}">
                <a16:creationId xmlns:a16="http://schemas.microsoft.com/office/drawing/2014/main" id="{94DC6266-B34D-49C0-BEE6-FFAC41E34B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3892" y="5149581"/>
            <a:ext cx="803949" cy="803949"/>
          </a:xfrm>
          <a:prstGeom prst="rect">
            <a:avLst/>
          </a:prstGeom>
        </p:spPr>
      </p:pic>
    </p:spTree>
    <p:extLst>
      <p:ext uri="{BB962C8B-B14F-4D97-AF65-F5344CB8AC3E}">
        <p14:creationId xmlns:p14="http://schemas.microsoft.com/office/powerpoint/2010/main" val="955913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F26FE-FB98-4B72-ADBC-F7C5578CE4E0}"/>
              </a:ext>
            </a:extLst>
          </p:cNvPr>
          <p:cNvSpPr>
            <a:spLocks noGrp="1"/>
          </p:cNvSpPr>
          <p:nvPr>
            <p:ph type="title"/>
          </p:nvPr>
        </p:nvSpPr>
        <p:spPr/>
        <p:txBody>
          <a:bodyPr/>
          <a:lstStyle/>
          <a:p>
            <a:r>
              <a:rPr lang="en-GB" dirty="0"/>
              <a:t>Healthy attitudes towards sharing nudes</a:t>
            </a:r>
          </a:p>
        </p:txBody>
      </p:sp>
      <p:sp>
        <p:nvSpPr>
          <p:cNvPr id="3" name="Slide Number Placeholder 2">
            <a:extLst>
              <a:ext uri="{FF2B5EF4-FFF2-40B4-BE49-F238E27FC236}">
                <a16:creationId xmlns:a16="http://schemas.microsoft.com/office/drawing/2014/main" id="{90BE8AF9-E6CC-4CFD-9EE8-38161CADB0A4}"/>
              </a:ext>
            </a:extLst>
          </p:cNvPr>
          <p:cNvSpPr>
            <a:spLocks noGrp="1"/>
          </p:cNvSpPr>
          <p:nvPr>
            <p:ph type="sldNum" sz="quarter" idx="12"/>
          </p:nvPr>
        </p:nvSpPr>
        <p:spPr/>
        <p:txBody>
          <a:bodyPr/>
          <a:lstStyle/>
          <a:p>
            <a:fld id="{9A204BD2-ADAC-4DD9-87BA-ED0225123CB0}" type="slidenum">
              <a:rPr lang="en-GB" smtClean="0"/>
              <a:pPr/>
              <a:t>13</a:t>
            </a:fld>
            <a:endParaRPr lang="en-GB" dirty="0"/>
          </a:p>
        </p:txBody>
      </p:sp>
      <p:sp>
        <p:nvSpPr>
          <p:cNvPr id="7" name="Content Placeholder 2">
            <a:extLst>
              <a:ext uri="{FF2B5EF4-FFF2-40B4-BE49-F238E27FC236}">
                <a16:creationId xmlns:a16="http://schemas.microsoft.com/office/drawing/2014/main" id="{BC68733C-88DC-4F4A-9949-855CD760E410}"/>
              </a:ext>
            </a:extLst>
          </p:cNvPr>
          <p:cNvSpPr txBox="1">
            <a:spLocks/>
          </p:cNvSpPr>
          <p:nvPr/>
        </p:nvSpPr>
        <p:spPr>
          <a:xfrm>
            <a:off x="838200" y="1690688"/>
            <a:ext cx="10515600" cy="924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latin typeface="Open Sans" pitchFamily="2" charset="0"/>
                <a:ea typeface="Open Sans" pitchFamily="2" charset="0"/>
                <a:cs typeface="Open Sans" pitchFamily="2" charset="0"/>
              </a:rPr>
              <a:t>Principles of healthy sexual experiences should be present in online situations too.</a:t>
            </a:r>
          </a:p>
        </p:txBody>
      </p:sp>
      <p:pic>
        <p:nvPicPr>
          <p:cNvPr id="4" name="Chat 4">
            <a:hlinkClick r:id="" action="ppaction://media"/>
            <a:extLst>
              <a:ext uri="{FF2B5EF4-FFF2-40B4-BE49-F238E27FC236}">
                <a16:creationId xmlns:a16="http://schemas.microsoft.com/office/drawing/2014/main" id="{5C01021D-491C-404C-B3C1-9357D98AAC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76755" y="2129653"/>
            <a:ext cx="7438490" cy="4363222"/>
          </a:xfrm>
          <a:prstGeom prst="rect">
            <a:avLst/>
          </a:prstGeom>
        </p:spPr>
      </p:pic>
    </p:spTree>
    <p:extLst>
      <p:ext uri="{BB962C8B-B14F-4D97-AF65-F5344CB8AC3E}">
        <p14:creationId xmlns:p14="http://schemas.microsoft.com/office/powerpoint/2010/main" val="319488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2123F0-C2A0-4345-8BD0-C70E71BAA26C}"/>
              </a:ext>
            </a:extLst>
          </p:cNvPr>
          <p:cNvSpPr>
            <a:spLocks noGrp="1"/>
          </p:cNvSpPr>
          <p:nvPr>
            <p:ph type="sldNum" sz="quarter" idx="12"/>
          </p:nvPr>
        </p:nvSpPr>
        <p:spPr/>
        <p:txBody>
          <a:bodyPr/>
          <a:lstStyle/>
          <a:p>
            <a:fld id="{9A204BD2-ADAC-4DD9-87BA-ED0225123CB0}" type="slidenum">
              <a:rPr lang="en-GB" smtClean="0"/>
              <a:pPr/>
              <a:t>14</a:t>
            </a:fld>
            <a:endParaRPr lang="en-GB" dirty="0"/>
          </a:p>
        </p:txBody>
      </p:sp>
      <p:pic>
        <p:nvPicPr>
          <p:cNvPr id="4" name="Picture 2" descr="1">
            <a:extLst>
              <a:ext uri="{FF2B5EF4-FFF2-40B4-BE49-F238E27FC236}">
                <a16:creationId xmlns:a16="http://schemas.microsoft.com/office/drawing/2014/main" id="{C4A8E248-5A05-4E7F-B51E-3B988492C2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7774" y="142239"/>
            <a:ext cx="4493398" cy="63533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
            <a:extLst>
              <a:ext uri="{FF2B5EF4-FFF2-40B4-BE49-F238E27FC236}">
                <a16:creationId xmlns:a16="http://schemas.microsoft.com/office/drawing/2014/main" id="{02ECF72A-54C6-4764-8CCC-4FE02E7C39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1172" y="142239"/>
            <a:ext cx="4494197" cy="635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014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6DFA0B-43EE-4E94-A480-61D13781135C}"/>
              </a:ext>
            </a:extLst>
          </p:cNvPr>
          <p:cNvSpPr>
            <a:spLocks noGrp="1"/>
          </p:cNvSpPr>
          <p:nvPr>
            <p:ph type="sldNum" sz="quarter" idx="12"/>
          </p:nvPr>
        </p:nvSpPr>
        <p:spPr/>
        <p:txBody>
          <a:bodyPr/>
          <a:lstStyle/>
          <a:p>
            <a:fld id="{9A204BD2-ADAC-4DD9-87BA-ED0225123CB0}" type="slidenum">
              <a:rPr lang="en-GB" smtClean="0"/>
              <a:pPr/>
              <a:t>15</a:t>
            </a:fld>
            <a:endParaRPr lang="en-GB" dirty="0"/>
          </a:p>
        </p:txBody>
      </p:sp>
      <p:sp>
        <p:nvSpPr>
          <p:cNvPr id="5" name="Rectangle: Rounded Corners 4">
            <a:extLst>
              <a:ext uri="{FF2B5EF4-FFF2-40B4-BE49-F238E27FC236}">
                <a16:creationId xmlns:a16="http://schemas.microsoft.com/office/drawing/2014/main" id="{C6F46DA9-B34E-4864-A00C-04760AE7F65A}"/>
              </a:ext>
            </a:extLst>
          </p:cNvPr>
          <p:cNvSpPr/>
          <p:nvPr/>
        </p:nvSpPr>
        <p:spPr>
          <a:xfrm>
            <a:off x="665291" y="1690688"/>
            <a:ext cx="4711043" cy="4119691"/>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i="1" dirty="0">
                <a:solidFill>
                  <a:schemeClr val="tx1"/>
                </a:solidFill>
                <a:latin typeface="Open Sans"/>
              </a:rPr>
              <a:t>RS: </a:t>
            </a:r>
            <a:r>
              <a:rPr lang="en-GB" sz="2400" i="1" dirty="0">
                <a:solidFill>
                  <a:schemeClr val="tx1"/>
                </a:solidFill>
                <a:latin typeface="Open Sans"/>
              </a:rPr>
              <a:t>Sam just told me about Saturday night. Did Alex say yes then?</a:t>
            </a:r>
            <a:endParaRPr lang="en-GB" sz="2400" dirty="0">
              <a:solidFill>
                <a:schemeClr val="tx1"/>
              </a:solidFill>
              <a:latin typeface="Open Sans"/>
            </a:endParaRPr>
          </a:p>
          <a:p>
            <a:r>
              <a:rPr lang="en-GB" sz="2400" b="1" i="1" dirty="0">
                <a:solidFill>
                  <a:schemeClr val="tx1"/>
                </a:solidFill>
                <a:latin typeface="Open Sans"/>
              </a:rPr>
              <a:t>LM: </a:t>
            </a:r>
            <a:r>
              <a:rPr lang="en-GB" sz="2400" i="1" dirty="0">
                <a:solidFill>
                  <a:schemeClr val="tx1"/>
                </a:solidFill>
                <a:latin typeface="Open Sans"/>
              </a:rPr>
              <a:t>I </a:t>
            </a:r>
            <a:r>
              <a:rPr lang="en-GB" sz="2400" i="1" dirty="0" err="1">
                <a:solidFill>
                  <a:schemeClr val="tx1"/>
                </a:solidFill>
                <a:latin typeface="Open Sans"/>
              </a:rPr>
              <a:t>dunno</a:t>
            </a:r>
            <a:r>
              <a:rPr lang="en-GB" sz="2400" i="1" dirty="0">
                <a:solidFill>
                  <a:schemeClr val="tx1"/>
                </a:solidFill>
                <a:latin typeface="Open Sans"/>
              </a:rPr>
              <a:t>. Alex was pretty drunk. But they really like each other so I’m sure they both wanted to. </a:t>
            </a:r>
            <a:endParaRPr lang="en-GB" sz="2400" dirty="0">
              <a:solidFill>
                <a:schemeClr val="tx1"/>
              </a:solidFill>
              <a:latin typeface="Open Sans"/>
            </a:endParaRPr>
          </a:p>
          <a:p>
            <a:r>
              <a:rPr lang="en-GB" sz="2400" b="1" i="1" dirty="0">
                <a:solidFill>
                  <a:schemeClr val="tx1"/>
                </a:solidFill>
                <a:latin typeface="Open Sans"/>
              </a:rPr>
              <a:t>RS: </a:t>
            </a:r>
            <a:r>
              <a:rPr lang="en-GB" sz="2400" i="1" dirty="0">
                <a:solidFill>
                  <a:schemeClr val="tx1"/>
                </a:solidFill>
                <a:latin typeface="Open Sans"/>
              </a:rPr>
              <a:t>I’m not sure. Sam didn’t enjoy it and feels a bit weird about talking to Alex now.</a:t>
            </a:r>
            <a:endParaRPr lang="en-GB" sz="2400" dirty="0">
              <a:solidFill>
                <a:schemeClr val="tx1"/>
              </a:solidFill>
              <a:latin typeface="Open Sans"/>
            </a:endParaRPr>
          </a:p>
        </p:txBody>
      </p:sp>
      <p:sp>
        <p:nvSpPr>
          <p:cNvPr id="3" name="Rectangle 2"/>
          <p:cNvSpPr/>
          <p:nvPr/>
        </p:nvSpPr>
        <p:spPr>
          <a:xfrm>
            <a:off x="6073020" y="1535262"/>
            <a:ext cx="5434940" cy="5632311"/>
          </a:xfrm>
          <a:prstGeom prst="rect">
            <a:avLst/>
          </a:prstGeom>
        </p:spPr>
        <p:txBody>
          <a:bodyPr wrap="square">
            <a:spAutoFit/>
          </a:bodyPr>
          <a:lstStyle/>
          <a:p>
            <a:pPr marL="457200" indent="-457200">
              <a:buAutoNum type="arabicPeriod"/>
            </a:pPr>
            <a:r>
              <a:rPr lang="en-GB" sz="2400" dirty="0">
                <a:latin typeface="Open Sans"/>
              </a:rPr>
              <a:t>Do you think Sam and Alex consented to sexual activity?</a:t>
            </a:r>
          </a:p>
          <a:p>
            <a:pPr marL="457200" indent="-457200">
              <a:buAutoNum type="arabicPeriod"/>
            </a:pPr>
            <a:endParaRPr lang="en-GB" sz="2400" dirty="0">
              <a:latin typeface="Open Sans"/>
            </a:endParaRPr>
          </a:p>
          <a:p>
            <a:pPr marL="457200" indent="-457200">
              <a:buFontTx/>
              <a:buAutoNum type="arabicPeriod"/>
            </a:pPr>
            <a:r>
              <a:rPr lang="en-GB" sz="2400" dirty="0">
                <a:latin typeface="Open Sans"/>
              </a:rPr>
              <a:t>Should both people have to enjoy sexual activity?</a:t>
            </a:r>
          </a:p>
          <a:p>
            <a:pPr marL="457200" indent="-457200">
              <a:buFont typeface="+mj-lt"/>
              <a:buAutoNum type="arabicPeriod"/>
            </a:pPr>
            <a:endParaRPr lang="en-GB" sz="2400" dirty="0">
              <a:latin typeface="Open Sans"/>
            </a:endParaRPr>
          </a:p>
          <a:p>
            <a:pPr marL="457200" indent="-457200">
              <a:buFont typeface="+mj-lt"/>
              <a:buAutoNum type="arabicPeriod"/>
            </a:pPr>
            <a:r>
              <a:rPr lang="en-GB" sz="2400" dirty="0">
                <a:latin typeface="Open Sans"/>
              </a:rPr>
              <a:t>How might someone be able to tell if another person is comfortable with sexual activity?</a:t>
            </a:r>
          </a:p>
          <a:p>
            <a:pPr marL="457200" indent="-457200">
              <a:buFont typeface="+mj-lt"/>
              <a:buAutoNum type="arabicPeriod"/>
            </a:pPr>
            <a:endParaRPr lang="en-GB" sz="2400" dirty="0">
              <a:latin typeface="Open Sans"/>
            </a:endParaRPr>
          </a:p>
          <a:p>
            <a:pPr marL="457200" indent="-457200">
              <a:buFont typeface="+mj-lt"/>
              <a:buAutoNum type="arabicPeriod"/>
            </a:pPr>
            <a:r>
              <a:rPr lang="en-GB" sz="2400" b="1" dirty="0">
                <a:latin typeface="Open Sans"/>
              </a:rPr>
              <a:t>How could RS and LM support their friend Alex?</a:t>
            </a:r>
          </a:p>
          <a:p>
            <a:endParaRPr lang="en-GB" sz="2400" dirty="0">
              <a:latin typeface="Open Sans"/>
            </a:endParaRPr>
          </a:p>
          <a:p>
            <a:endParaRPr lang="en-GB" sz="2400" dirty="0">
              <a:latin typeface="Open Sans"/>
            </a:endParaRPr>
          </a:p>
          <a:p>
            <a:endParaRPr lang="en-GB" sz="2400" dirty="0">
              <a:latin typeface="Open Sans"/>
            </a:endParaRPr>
          </a:p>
        </p:txBody>
      </p:sp>
      <p:pic>
        <p:nvPicPr>
          <p:cNvPr id="10" name="Graphic 4" descr="Pencil">
            <a:extLst>
              <a:ext uri="{FF2B5EF4-FFF2-40B4-BE49-F238E27FC236}">
                <a16:creationId xmlns:a16="http://schemas.microsoft.com/office/drawing/2014/main" id="{7D8DBDE1-17DE-4964-92D8-72C413624E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49243" y="1535262"/>
            <a:ext cx="558140" cy="558140"/>
          </a:xfrm>
          <a:prstGeom prst="rect">
            <a:avLst/>
          </a:prstGeom>
        </p:spPr>
      </p:pic>
      <p:sp>
        <p:nvSpPr>
          <p:cNvPr id="6" name="Title 3">
            <a:extLst>
              <a:ext uri="{FF2B5EF4-FFF2-40B4-BE49-F238E27FC236}">
                <a16:creationId xmlns:a16="http://schemas.microsoft.com/office/drawing/2014/main" id="{096129C5-9F34-4FD9-85D7-0E05F37F49CD}"/>
              </a:ext>
            </a:extLst>
          </p:cNvPr>
          <p:cNvSpPr>
            <a:spLocks noGrp="1"/>
          </p:cNvSpPr>
          <p:nvPr>
            <p:ph type="title"/>
          </p:nvPr>
        </p:nvSpPr>
        <p:spPr>
          <a:xfrm>
            <a:off x="838200" y="365125"/>
            <a:ext cx="10515600" cy="1325563"/>
          </a:xfrm>
        </p:spPr>
        <p:txBody>
          <a:bodyPr/>
          <a:lstStyle/>
          <a:p>
            <a:r>
              <a:rPr lang="en-GB" dirty="0"/>
              <a:t>Scenario</a:t>
            </a:r>
          </a:p>
        </p:txBody>
      </p:sp>
    </p:spTree>
    <p:extLst>
      <p:ext uri="{BB962C8B-B14F-4D97-AF65-F5344CB8AC3E}">
        <p14:creationId xmlns:p14="http://schemas.microsoft.com/office/powerpoint/2010/main" val="2033609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1F85893-B706-41EE-8348-4A106E399136}"/>
              </a:ext>
            </a:extLst>
          </p:cNvPr>
          <p:cNvSpPr>
            <a:spLocks noGrp="1"/>
          </p:cNvSpPr>
          <p:nvPr>
            <p:ph type="sldNum" sz="quarter" idx="12"/>
          </p:nvPr>
        </p:nvSpPr>
        <p:spPr/>
        <p:txBody>
          <a:bodyPr/>
          <a:lstStyle/>
          <a:p>
            <a:fld id="{9A204BD2-ADAC-4DD9-87BA-ED0225123CB0}" type="slidenum">
              <a:rPr lang="en-GB" smtClean="0"/>
              <a:pPr/>
              <a:t>16</a:t>
            </a:fld>
            <a:endParaRPr lang="en-GB" dirty="0"/>
          </a:p>
        </p:txBody>
      </p:sp>
    </p:spTree>
    <p:extLst>
      <p:ext uri="{BB962C8B-B14F-4D97-AF65-F5344CB8AC3E}">
        <p14:creationId xmlns:p14="http://schemas.microsoft.com/office/powerpoint/2010/main" val="410286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EBB686-CBB9-42AA-8439-BB96B9C1B398}"/>
              </a:ext>
            </a:extLst>
          </p:cNvPr>
          <p:cNvSpPr>
            <a:spLocks noGrp="1"/>
          </p:cNvSpPr>
          <p:nvPr>
            <p:ph type="title"/>
          </p:nvPr>
        </p:nvSpPr>
        <p:spPr/>
        <p:txBody>
          <a:bodyPr/>
          <a:lstStyle/>
          <a:p>
            <a:r>
              <a:rPr lang="en-GB" dirty="0"/>
              <a:t>Learning objectives and outcomes</a:t>
            </a:r>
          </a:p>
        </p:txBody>
      </p:sp>
      <p:sp>
        <p:nvSpPr>
          <p:cNvPr id="4" name="Slide Number Placeholder 3">
            <a:extLst>
              <a:ext uri="{FF2B5EF4-FFF2-40B4-BE49-F238E27FC236}">
                <a16:creationId xmlns:a16="http://schemas.microsoft.com/office/drawing/2014/main" id="{0C6495F8-87AE-43F5-9A14-D2AAF324FF9D}"/>
              </a:ext>
            </a:extLst>
          </p:cNvPr>
          <p:cNvSpPr>
            <a:spLocks noGrp="1"/>
          </p:cNvSpPr>
          <p:nvPr>
            <p:ph type="sldNum" sz="quarter" idx="12"/>
          </p:nvPr>
        </p:nvSpPr>
        <p:spPr/>
        <p:txBody>
          <a:bodyPr/>
          <a:lstStyle/>
          <a:p>
            <a:fld id="{9A204BD2-ADAC-4DD9-87BA-ED0225123CB0}" type="slidenum">
              <a:rPr lang="en-GB" smtClean="0"/>
              <a:pPr/>
              <a:t>2</a:t>
            </a:fld>
            <a:endParaRPr lang="en-GB" dirty="0"/>
          </a:p>
        </p:txBody>
      </p:sp>
      <p:sp>
        <p:nvSpPr>
          <p:cNvPr id="6" name="Text Placeholder 5">
            <a:extLst>
              <a:ext uri="{FF2B5EF4-FFF2-40B4-BE49-F238E27FC236}">
                <a16:creationId xmlns:a16="http://schemas.microsoft.com/office/drawing/2014/main" id="{EA52CA02-5547-4CD2-8F1A-10882BF39A8A}"/>
              </a:ext>
            </a:extLst>
          </p:cNvPr>
          <p:cNvSpPr>
            <a:spLocks noGrp="1"/>
          </p:cNvSpPr>
          <p:nvPr>
            <p:ph type="body" sz="quarter" idx="13"/>
          </p:nvPr>
        </p:nvSpPr>
        <p:spPr/>
        <p:txBody>
          <a:bodyPr spcCol="72000">
            <a:noAutofit/>
          </a:bodyPr>
          <a:lstStyle/>
          <a:p>
            <a:pPr marL="0" indent="0">
              <a:buNone/>
            </a:pPr>
            <a:r>
              <a:rPr lang="en-GB" b="1" dirty="0"/>
              <a:t>Learning objective:</a:t>
            </a:r>
          </a:p>
          <a:p>
            <a:r>
              <a:rPr lang="en-GB" dirty="0"/>
              <a:t>To understand the core principles that should be present between two people during positive and healthy sexual experiences</a:t>
            </a:r>
          </a:p>
          <a:p>
            <a:endParaRPr lang="en-GB" dirty="0"/>
          </a:p>
          <a:p>
            <a:endParaRPr lang="en-GB" dirty="0"/>
          </a:p>
          <a:p>
            <a:endParaRPr lang="en-GB" dirty="0"/>
          </a:p>
          <a:p>
            <a:endParaRPr lang="en-GB" dirty="0"/>
          </a:p>
          <a:p>
            <a:endParaRPr lang="en-GB" dirty="0"/>
          </a:p>
          <a:p>
            <a:pPr marL="0" indent="0">
              <a:buNone/>
            </a:pPr>
            <a:endParaRPr lang="en-GB" b="1" dirty="0"/>
          </a:p>
          <a:p>
            <a:pPr marL="0" indent="0">
              <a:buNone/>
            </a:pPr>
            <a:r>
              <a:rPr lang="en-GB" b="1" dirty="0"/>
              <a:t>Learning outcomes:</a:t>
            </a:r>
          </a:p>
          <a:p>
            <a:r>
              <a:rPr lang="en-GB" dirty="0"/>
              <a:t>I can identify the principles of healthy sexual experiences </a:t>
            </a:r>
          </a:p>
          <a:p>
            <a:r>
              <a:rPr lang="en-GB" dirty="0"/>
              <a:t>I can explain how these principles can be demonstrated in healthy sexual experiences, online and offline</a:t>
            </a:r>
          </a:p>
          <a:p>
            <a:r>
              <a:rPr lang="en-GB" dirty="0"/>
              <a:t>I can describe what someone could do if the principles of healthy sexual experiences were not being followed</a:t>
            </a:r>
          </a:p>
        </p:txBody>
      </p:sp>
    </p:spTree>
    <p:extLst>
      <p:ext uri="{BB962C8B-B14F-4D97-AF65-F5344CB8AC3E}">
        <p14:creationId xmlns:p14="http://schemas.microsoft.com/office/powerpoint/2010/main" val="2108582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8457CB-B8B4-4BBF-B442-3FB7419F69D8}"/>
              </a:ext>
            </a:extLst>
          </p:cNvPr>
          <p:cNvSpPr>
            <a:spLocks noGrp="1"/>
          </p:cNvSpPr>
          <p:nvPr>
            <p:ph type="title"/>
          </p:nvPr>
        </p:nvSpPr>
        <p:spPr/>
        <p:txBody>
          <a:bodyPr/>
          <a:lstStyle/>
          <a:p>
            <a:r>
              <a:rPr lang="en-GB" dirty="0"/>
              <a:t>What do we mean by </a:t>
            </a:r>
            <a:br>
              <a:rPr lang="en-GB" dirty="0"/>
            </a:br>
            <a:r>
              <a:rPr lang="en-GB" dirty="0"/>
              <a:t>‘sexual experiences’?</a:t>
            </a:r>
          </a:p>
        </p:txBody>
      </p:sp>
      <p:sp>
        <p:nvSpPr>
          <p:cNvPr id="6" name="Content Placeholder 5">
            <a:extLst>
              <a:ext uri="{FF2B5EF4-FFF2-40B4-BE49-F238E27FC236}">
                <a16:creationId xmlns:a16="http://schemas.microsoft.com/office/drawing/2014/main" id="{17CA9988-F64B-43BF-82A2-25B8CD4D6D9F}"/>
              </a:ext>
            </a:extLst>
          </p:cNvPr>
          <p:cNvSpPr>
            <a:spLocks noGrp="1"/>
          </p:cNvSpPr>
          <p:nvPr>
            <p:ph idx="1"/>
          </p:nvPr>
        </p:nvSpPr>
        <p:spPr>
          <a:xfrm>
            <a:off x="838200" y="1825625"/>
            <a:ext cx="10515600" cy="4667250"/>
          </a:xfrm>
        </p:spPr>
        <p:txBody>
          <a:bodyPr>
            <a:normAutofit lnSpcReduction="10000"/>
          </a:bodyPr>
          <a:lstStyle/>
          <a:p>
            <a:pPr marL="0" indent="0">
              <a:buNone/>
            </a:pPr>
            <a:r>
              <a:rPr lang="en-GB" dirty="0"/>
              <a:t>Sexual experiences or sexual activity refers to any way that people connect with each other sexually.</a:t>
            </a:r>
          </a:p>
          <a:p>
            <a:pPr marL="0" indent="0">
              <a:buNone/>
            </a:pPr>
            <a:r>
              <a:rPr lang="en-GB" dirty="0"/>
              <a:t>This can be online and in person and includes:</a:t>
            </a:r>
          </a:p>
          <a:p>
            <a:r>
              <a:rPr lang="en-GB" dirty="0"/>
              <a:t>Kissing</a:t>
            </a:r>
          </a:p>
          <a:p>
            <a:r>
              <a:rPr lang="en-GB" dirty="0"/>
              <a:t>Sharing sexual messages, photos and videos</a:t>
            </a:r>
          </a:p>
          <a:p>
            <a:r>
              <a:rPr lang="en-GB" dirty="0"/>
              <a:t>Sexual touching</a:t>
            </a:r>
          </a:p>
          <a:p>
            <a:r>
              <a:rPr lang="en-GB" dirty="0"/>
              <a:t>Oral sex</a:t>
            </a:r>
          </a:p>
          <a:p>
            <a:r>
              <a:rPr lang="en-GB" dirty="0"/>
              <a:t>Vaginal or anal sex</a:t>
            </a:r>
          </a:p>
          <a:p>
            <a:pPr marL="0" indent="0">
              <a:buNone/>
            </a:pPr>
            <a:endParaRPr lang="en-GB" dirty="0"/>
          </a:p>
          <a:p>
            <a:pPr marL="0" indent="0">
              <a:buNone/>
            </a:pPr>
            <a:r>
              <a:rPr lang="en-GB" dirty="0"/>
              <a:t>During the lesson, we will only be talking about sexual experiences between two people.</a:t>
            </a:r>
          </a:p>
        </p:txBody>
      </p:sp>
      <p:sp>
        <p:nvSpPr>
          <p:cNvPr id="3" name="Slide Number Placeholder 2">
            <a:extLst>
              <a:ext uri="{FF2B5EF4-FFF2-40B4-BE49-F238E27FC236}">
                <a16:creationId xmlns:a16="http://schemas.microsoft.com/office/drawing/2014/main" id="{8420D456-5F41-4D2D-93DF-15AEA1CFEDEF}"/>
              </a:ext>
            </a:extLst>
          </p:cNvPr>
          <p:cNvSpPr>
            <a:spLocks noGrp="1"/>
          </p:cNvSpPr>
          <p:nvPr>
            <p:ph type="sldNum" sz="quarter" idx="12"/>
          </p:nvPr>
        </p:nvSpPr>
        <p:spPr/>
        <p:txBody>
          <a:bodyPr/>
          <a:lstStyle/>
          <a:p>
            <a:fld id="{9A204BD2-ADAC-4DD9-87BA-ED0225123CB0}" type="slidenum">
              <a:rPr lang="en-GB" smtClean="0"/>
              <a:pPr/>
              <a:t>3</a:t>
            </a:fld>
            <a:endParaRPr lang="en-GB" dirty="0"/>
          </a:p>
        </p:txBody>
      </p:sp>
    </p:spTree>
    <p:extLst>
      <p:ext uri="{BB962C8B-B14F-4D97-AF65-F5344CB8AC3E}">
        <p14:creationId xmlns:p14="http://schemas.microsoft.com/office/powerpoint/2010/main" val="82626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3B6516-3A77-4178-BF4D-4ACA47DB3419}"/>
              </a:ext>
            </a:extLst>
          </p:cNvPr>
          <p:cNvSpPr>
            <a:spLocks noGrp="1"/>
          </p:cNvSpPr>
          <p:nvPr>
            <p:ph type="title"/>
          </p:nvPr>
        </p:nvSpPr>
        <p:spPr/>
        <p:txBody>
          <a:bodyPr/>
          <a:lstStyle/>
          <a:p>
            <a:r>
              <a:rPr lang="en-GB" dirty="0"/>
              <a:t>Ground rules</a:t>
            </a:r>
          </a:p>
        </p:txBody>
      </p:sp>
      <p:sp>
        <p:nvSpPr>
          <p:cNvPr id="6" name="Content Placeholder 5">
            <a:extLst>
              <a:ext uri="{FF2B5EF4-FFF2-40B4-BE49-F238E27FC236}">
                <a16:creationId xmlns:a16="http://schemas.microsoft.com/office/drawing/2014/main" id="{BB2DBA94-C067-409F-9670-90E655E95D07}"/>
              </a:ext>
            </a:extLst>
          </p:cNvPr>
          <p:cNvSpPr>
            <a:spLocks noGrp="1"/>
          </p:cNvSpPr>
          <p:nvPr>
            <p:ph idx="1"/>
          </p:nvPr>
        </p:nvSpPr>
        <p:spPr/>
        <p:txBody>
          <a:bodyPr/>
          <a:lstStyle/>
          <a:p>
            <a:pPr>
              <a:lnSpc>
                <a:spcPct val="114000"/>
              </a:lnSpc>
              <a:spcBef>
                <a:spcPts val="0"/>
              </a:spcBef>
              <a:spcAft>
                <a:spcPts val="600"/>
              </a:spcAft>
            </a:pPr>
            <a:r>
              <a:rPr lang="en-GB" dirty="0"/>
              <a:t>Use language that will not offend or upset anyone.</a:t>
            </a:r>
          </a:p>
          <a:p>
            <a:pPr>
              <a:lnSpc>
                <a:spcPct val="114000"/>
              </a:lnSpc>
              <a:spcBef>
                <a:spcPts val="0"/>
              </a:spcBef>
              <a:spcAft>
                <a:spcPts val="600"/>
              </a:spcAft>
            </a:pPr>
            <a:r>
              <a:rPr lang="en-GB" dirty="0"/>
              <a:t>When you give an opinion, try to explain your reasons.</a:t>
            </a:r>
          </a:p>
          <a:p>
            <a:pPr>
              <a:lnSpc>
                <a:spcPct val="114000"/>
              </a:lnSpc>
              <a:spcBef>
                <a:spcPts val="0"/>
              </a:spcBef>
              <a:spcAft>
                <a:spcPts val="600"/>
              </a:spcAft>
            </a:pPr>
            <a:r>
              <a:rPr lang="en-GB" dirty="0"/>
              <a:t>Listen to the views of others and show respect.</a:t>
            </a:r>
          </a:p>
          <a:p>
            <a:pPr>
              <a:lnSpc>
                <a:spcPct val="114000"/>
              </a:lnSpc>
              <a:spcBef>
                <a:spcPts val="0"/>
              </a:spcBef>
              <a:spcAft>
                <a:spcPts val="600"/>
              </a:spcAft>
            </a:pPr>
            <a:r>
              <a:rPr lang="en-GB" dirty="0"/>
              <a:t>If you disagree, comment on what was said, not the person who said it.</a:t>
            </a:r>
          </a:p>
          <a:p>
            <a:pPr>
              <a:lnSpc>
                <a:spcPct val="114000"/>
              </a:lnSpc>
              <a:spcBef>
                <a:spcPts val="0"/>
              </a:spcBef>
              <a:spcAft>
                <a:spcPts val="600"/>
              </a:spcAft>
            </a:pPr>
            <a:r>
              <a:rPr lang="en-GB" dirty="0"/>
              <a:t>Do not share personal information about other people.</a:t>
            </a:r>
          </a:p>
          <a:p>
            <a:pPr>
              <a:lnSpc>
                <a:spcPct val="114000"/>
              </a:lnSpc>
              <a:spcBef>
                <a:spcPts val="0"/>
              </a:spcBef>
              <a:spcAft>
                <a:spcPts val="600"/>
              </a:spcAft>
            </a:pPr>
            <a:r>
              <a:rPr lang="en-GB" dirty="0"/>
              <a:t>If you’re worried about something that has happened to you or a friend, talk to a member of staff or an adult you trust after the session.</a:t>
            </a:r>
          </a:p>
          <a:p>
            <a:pPr>
              <a:lnSpc>
                <a:spcPct val="114000"/>
              </a:lnSpc>
              <a:spcBef>
                <a:spcPts val="0"/>
              </a:spcBef>
              <a:spcAft>
                <a:spcPts val="600"/>
              </a:spcAft>
            </a:pPr>
            <a:r>
              <a:rPr lang="en-GB" dirty="0"/>
              <a:t>If a member of staff becomes aware of a risk to a young person’s safety, this information may need to be shared.</a:t>
            </a:r>
          </a:p>
        </p:txBody>
      </p:sp>
      <p:sp>
        <p:nvSpPr>
          <p:cNvPr id="3" name="Slide Number Placeholder 2">
            <a:extLst>
              <a:ext uri="{FF2B5EF4-FFF2-40B4-BE49-F238E27FC236}">
                <a16:creationId xmlns:a16="http://schemas.microsoft.com/office/drawing/2014/main" id="{2D961974-4ED6-4CAD-B0F4-6B92D001E60A}"/>
              </a:ext>
            </a:extLst>
          </p:cNvPr>
          <p:cNvSpPr>
            <a:spLocks noGrp="1"/>
          </p:cNvSpPr>
          <p:nvPr>
            <p:ph type="sldNum" sz="quarter" idx="12"/>
          </p:nvPr>
        </p:nvSpPr>
        <p:spPr/>
        <p:txBody>
          <a:bodyPr/>
          <a:lstStyle/>
          <a:p>
            <a:fld id="{9A204BD2-ADAC-4DD9-87BA-ED0225123CB0}" type="slidenum">
              <a:rPr lang="en-GB" smtClean="0"/>
              <a:pPr/>
              <a:t>4</a:t>
            </a:fld>
            <a:endParaRPr lang="en-GB" dirty="0"/>
          </a:p>
        </p:txBody>
      </p:sp>
    </p:spTree>
    <p:extLst>
      <p:ext uri="{BB962C8B-B14F-4D97-AF65-F5344CB8AC3E}">
        <p14:creationId xmlns:p14="http://schemas.microsoft.com/office/powerpoint/2010/main" val="1437091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212F-2837-4D2B-B334-1FB5EE6519AE}"/>
              </a:ext>
            </a:extLst>
          </p:cNvPr>
          <p:cNvSpPr>
            <a:spLocks noGrp="1"/>
          </p:cNvSpPr>
          <p:nvPr>
            <p:ph type="title"/>
          </p:nvPr>
        </p:nvSpPr>
        <p:spPr/>
        <p:txBody>
          <a:bodyPr/>
          <a:lstStyle/>
          <a:p>
            <a:r>
              <a:rPr lang="en-GB" dirty="0"/>
              <a:t>Scenario</a:t>
            </a:r>
          </a:p>
        </p:txBody>
      </p:sp>
      <p:sp>
        <p:nvSpPr>
          <p:cNvPr id="4" name="Slide Number Placeholder 3">
            <a:extLst>
              <a:ext uri="{FF2B5EF4-FFF2-40B4-BE49-F238E27FC236}">
                <a16:creationId xmlns:a16="http://schemas.microsoft.com/office/drawing/2014/main" id="{AE6DFA0B-43EE-4E94-A480-61D13781135C}"/>
              </a:ext>
            </a:extLst>
          </p:cNvPr>
          <p:cNvSpPr>
            <a:spLocks noGrp="1"/>
          </p:cNvSpPr>
          <p:nvPr>
            <p:ph type="sldNum" sz="quarter" idx="12"/>
          </p:nvPr>
        </p:nvSpPr>
        <p:spPr/>
        <p:txBody>
          <a:bodyPr/>
          <a:lstStyle/>
          <a:p>
            <a:fld id="{9A204BD2-ADAC-4DD9-87BA-ED0225123CB0}" type="slidenum">
              <a:rPr lang="en-GB" smtClean="0"/>
              <a:pPr/>
              <a:t>5</a:t>
            </a:fld>
            <a:endParaRPr lang="en-GB" dirty="0"/>
          </a:p>
        </p:txBody>
      </p:sp>
      <p:sp>
        <p:nvSpPr>
          <p:cNvPr id="5" name="Rectangle: Rounded Corners 4">
            <a:extLst>
              <a:ext uri="{FF2B5EF4-FFF2-40B4-BE49-F238E27FC236}">
                <a16:creationId xmlns:a16="http://schemas.microsoft.com/office/drawing/2014/main" id="{C6F46DA9-B34E-4864-A00C-04760AE7F65A}"/>
              </a:ext>
            </a:extLst>
          </p:cNvPr>
          <p:cNvSpPr/>
          <p:nvPr/>
        </p:nvSpPr>
        <p:spPr>
          <a:xfrm>
            <a:off x="838200" y="1574611"/>
            <a:ext cx="5007511" cy="4282035"/>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i="1" dirty="0">
                <a:solidFill>
                  <a:schemeClr val="tx1"/>
                </a:solidFill>
                <a:latin typeface="Open Sans"/>
              </a:rPr>
              <a:t>RS: </a:t>
            </a:r>
            <a:r>
              <a:rPr lang="en-GB" sz="2400" i="1" dirty="0">
                <a:solidFill>
                  <a:schemeClr val="tx1"/>
                </a:solidFill>
                <a:latin typeface="Open Sans"/>
              </a:rPr>
              <a:t>Sam just told me about Saturday night. Did Alex say yes then?</a:t>
            </a:r>
            <a:endParaRPr lang="en-GB" sz="2400" dirty="0">
              <a:solidFill>
                <a:schemeClr val="tx1"/>
              </a:solidFill>
              <a:latin typeface="Open Sans"/>
            </a:endParaRPr>
          </a:p>
          <a:p>
            <a:r>
              <a:rPr lang="en-GB" sz="2400" b="1" i="1" dirty="0">
                <a:solidFill>
                  <a:schemeClr val="tx1"/>
                </a:solidFill>
                <a:latin typeface="Open Sans"/>
              </a:rPr>
              <a:t>LM: </a:t>
            </a:r>
            <a:r>
              <a:rPr lang="en-GB" sz="2400" i="1" dirty="0">
                <a:solidFill>
                  <a:schemeClr val="tx1"/>
                </a:solidFill>
                <a:latin typeface="Open Sans"/>
              </a:rPr>
              <a:t>I </a:t>
            </a:r>
            <a:r>
              <a:rPr lang="en-GB" sz="2400" i="1" dirty="0" err="1">
                <a:solidFill>
                  <a:schemeClr val="tx1"/>
                </a:solidFill>
                <a:latin typeface="Open Sans"/>
              </a:rPr>
              <a:t>dunno</a:t>
            </a:r>
            <a:r>
              <a:rPr lang="en-GB" sz="2400" i="1" dirty="0">
                <a:solidFill>
                  <a:schemeClr val="tx1"/>
                </a:solidFill>
                <a:latin typeface="Open Sans"/>
              </a:rPr>
              <a:t>. Alex was pretty drunk. But they really like each other so I’m sure they both wanted to. </a:t>
            </a:r>
            <a:endParaRPr lang="en-GB" sz="2400" dirty="0">
              <a:solidFill>
                <a:schemeClr val="tx1"/>
              </a:solidFill>
              <a:latin typeface="Open Sans"/>
            </a:endParaRPr>
          </a:p>
          <a:p>
            <a:r>
              <a:rPr lang="en-GB" sz="2400" b="1" i="1" dirty="0">
                <a:solidFill>
                  <a:schemeClr val="tx1"/>
                </a:solidFill>
                <a:latin typeface="Open Sans"/>
              </a:rPr>
              <a:t>RS: </a:t>
            </a:r>
            <a:r>
              <a:rPr lang="en-GB" sz="2400" i="1" dirty="0">
                <a:solidFill>
                  <a:schemeClr val="tx1"/>
                </a:solidFill>
                <a:latin typeface="Open Sans"/>
              </a:rPr>
              <a:t>I’m not sure. Sam didn’t enjoy it and feels a bit weird about talking to Alex now.</a:t>
            </a:r>
            <a:endParaRPr lang="en-GB" sz="2400" dirty="0">
              <a:solidFill>
                <a:schemeClr val="tx1"/>
              </a:solidFill>
              <a:latin typeface="Open Sans"/>
            </a:endParaRPr>
          </a:p>
        </p:txBody>
      </p:sp>
      <p:sp>
        <p:nvSpPr>
          <p:cNvPr id="3" name="Rectangle 2"/>
          <p:cNvSpPr/>
          <p:nvPr/>
        </p:nvSpPr>
        <p:spPr>
          <a:xfrm>
            <a:off x="6899151" y="1911754"/>
            <a:ext cx="4641732" cy="5016758"/>
          </a:xfrm>
          <a:prstGeom prst="rect">
            <a:avLst/>
          </a:prstGeom>
        </p:spPr>
        <p:txBody>
          <a:bodyPr wrap="square">
            <a:spAutoFit/>
          </a:bodyPr>
          <a:lstStyle/>
          <a:p>
            <a:pPr marL="457200" indent="-457200">
              <a:buFont typeface="+mj-lt"/>
              <a:buAutoNum type="arabicPeriod"/>
            </a:pPr>
            <a:r>
              <a:rPr lang="en-GB" sz="2400" dirty="0">
                <a:latin typeface="Open Sans"/>
              </a:rPr>
              <a:t>Do you think Sam and Alex consented to sexual activity?</a:t>
            </a:r>
          </a:p>
          <a:p>
            <a:pPr marL="457200" indent="-457200">
              <a:buFont typeface="+mj-lt"/>
              <a:buAutoNum type="arabicPeriod"/>
            </a:pPr>
            <a:endParaRPr lang="en-GB" sz="2400" dirty="0">
              <a:latin typeface="Open Sans"/>
            </a:endParaRPr>
          </a:p>
          <a:p>
            <a:pPr marL="457200" indent="-457200">
              <a:buFont typeface="+mj-lt"/>
              <a:buAutoNum type="arabicPeriod"/>
            </a:pPr>
            <a:r>
              <a:rPr lang="en-GB" sz="2400" dirty="0">
                <a:latin typeface="Open Sans"/>
              </a:rPr>
              <a:t>Should both people have to enjoy sexual activity?</a:t>
            </a:r>
          </a:p>
          <a:p>
            <a:pPr marL="457200" indent="-457200">
              <a:buFont typeface="+mj-lt"/>
              <a:buAutoNum type="arabicPeriod"/>
            </a:pPr>
            <a:endParaRPr lang="en-GB" sz="2400" dirty="0">
              <a:latin typeface="Open Sans"/>
            </a:endParaRPr>
          </a:p>
          <a:p>
            <a:pPr marL="457200" indent="-457200">
              <a:buFont typeface="+mj-lt"/>
              <a:buAutoNum type="arabicPeriod"/>
            </a:pPr>
            <a:r>
              <a:rPr lang="en-GB" sz="2400" dirty="0">
                <a:latin typeface="Open Sans"/>
              </a:rPr>
              <a:t>How might someone be able to tell if another person is comfortable with sexual activity?</a:t>
            </a:r>
          </a:p>
          <a:p>
            <a:pPr marL="514350" indent="-514350">
              <a:buFont typeface="+mj-lt"/>
              <a:buAutoNum type="arabicPeriod"/>
            </a:pPr>
            <a:endParaRPr lang="en-GB" sz="2800" dirty="0">
              <a:latin typeface="Open Sans"/>
            </a:endParaRPr>
          </a:p>
          <a:p>
            <a:pPr marL="514350" indent="-514350">
              <a:buFont typeface="+mj-lt"/>
              <a:buAutoNum type="arabicPeriod"/>
            </a:pPr>
            <a:endParaRPr lang="en-GB" sz="2800" dirty="0">
              <a:latin typeface="Open Sans"/>
            </a:endParaRPr>
          </a:p>
        </p:txBody>
      </p:sp>
      <p:pic>
        <p:nvPicPr>
          <p:cNvPr id="10" name="Graphic 4" descr="Pencil">
            <a:extLst>
              <a:ext uri="{FF2B5EF4-FFF2-40B4-BE49-F238E27FC236}">
                <a16:creationId xmlns:a16="http://schemas.microsoft.com/office/drawing/2014/main" id="{7D8DBDE1-17DE-4964-92D8-72C413624E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1011" y="1911754"/>
            <a:ext cx="558140" cy="558140"/>
          </a:xfrm>
          <a:prstGeom prst="rect">
            <a:avLst/>
          </a:prstGeom>
        </p:spPr>
      </p:pic>
    </p:spTree>
    <p:extLst>
      <p:ext uri="{BB962C8B-B14F-4D97-AF65-F5344CB8AC3E}">
        <p14:creationId xmlns:p14="http://schemas.microsoft.com/office/powerpoint/2010/main" val="3517845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F8191-4C51-4A9D-B89F-D2FAF3DC673D}"/>
              </a:ext>
            </a:extLst>
          </p:cNvPr>
          <p:cNvSpPr>
            <a:spLocks noGrp="1"/>
          </p:cNvSpPr>
          <p:nvPr>
            <p:ph type="title"/>
          </p:nvPr>
        </p:nvSpPr>
        <p:spPr/>
        <p:txBody>
          <a:bodyPr/>
          <a:lstStyle/>
          <a:p>
            <a:r>
              <a:rPr lang="en-GB" dirty="0"/>
              <a:t>What does consent mean?</a:t>
            </a:r>
          </a:p>
        </p:txBody>
      </p:sp>
      <p:sp>
        <p:nvSpPr>
          <p:cNvPr id="3" name="Content Placeholder 2">
            <a:extLst>
              <a:ext uri="{FF2B5EF4-FFF2-40B4-BE49-F238E27FC236}">
                <a16:creationId xmlns:a16="http://schemas.microsoft.com/office/drawing/2014/main" id="{7DD42443-29AB-4546-8A98-4B74B99589FB}"/>
              </a:ext>
            </a:extLst>
          </p:cNvPr>
          <p:cNvSpPr>
            <a:spLocks noGrp="1"/>
          </p:cNvSpPr>
          <p:nvPr>
            <p:ph idx="1"/>
          </p:nvPr>
        </p:nvSpPr>
        <p:spPr>
          <a:xfrm>
            <a:off x="838200" y="1585095"/>
            <a:ext cx="10515600" cy="1603375"/>
          </a:xfrm>
        </p:spPr>
        <p:txBody>
          <a:bodyPr/>
          <a:lstStyle/>
          <a:p>
            <a:pPr marL="0" indent="0">
              <a:buNone/>
            </a:pPr>
            <a:r>
              <a:rPr lang="en-GB" dirty="0"/>
              <a:t>Consent, in simple terms, means to agree to something. </a:t>
            </a:r>
          </a:p>
          <a:p>
            <a:pPr marL="0" indent="0">
              <a:buNone/>
            </a:pPr>
            <a:br>
              <a:rPr lang="en-GB" dirty="0"/>
            </a:br>
            <a:r>
              <a:rPr lang="en-GB" dirty="0"/>
              <a:t>When applied to sex, </a:t>
            </a:r>
            <a:r>
              <a:rPr lang="en-GB" b="1" dirty="0"/>
              <a:t>sexual consent </a:t>
            </a:r>
            <a:r>
              <a:rPr lang="en-GB" dirty="0"/>
              <a:t>means to agree to engage in a sexual activity, with full understanding and </a:t>
            </a:r>
            <a:r>
              <a:rPr lang="en-GB" b="1" dirty="0"/>
              <a:t>capacity</a:t>
            </a:r>
            <a:r>
              <a:rPr lang="en-GB" dirty="0"/>
              <a:t>.</a:t>
            </a:r>
          </a:p>
        </p:txBody>
      </p:sp>
      <p:sp>
        <p:nvSpPr>
          <p:cNvPr id="4" name="Slide Number Placeholder 3">
            <a:extLst>
              <a:ext uri="{FF2B5EF4-FFF2-40B4-BE49-F238E27FC236}">
                <a16:creationId xmlns:a16="http://schemas.microsoft.com/office/drawing/2014/main" id="{552137F2-1C39-4E5D-8902-9E17E1CC1BF7}"/>
              </a:ext>
            </a:extLst>
          </p:cNvPr>
          <p:cNvSpPr>
            <a:spLocks noGrp="1"/>
          </p:cNvSpPr>
          <p:nvPr>
            <p:ph type="sldNum" sz="quarter" idx="12"/>
          </p:nvPr>
        </p:nvSpPr>
        <p:spPr/>
        <p:txBody>
          <a:bodyPr/>
          <a:lstStyle/>
          <a:p>
            <a:fld id="{9A204BD2-ADAC-4DD9-87BA-ED0225123CB0}" type="slidenum">
              <a:rPr lang="en-GB" smtClean="0"/>
              <a:pPr/>
              <a:t>6</a:t>
            </a:fld>
            <a:endParaRPr lang="en-GB" dirty="0"/>
          </a:p>
        </p:txBody>
      </p:sp>
      <p:sp>
        <p:nvSpPr>
          <p:cNvPr id="5" name="Content Placeholder 2">
            <a:extLst>
              <a:ext uri="{FF2B5EF4-FFF2-40B4-BE49-F238E27FC236}">
                <a16:creationId xmlns:a16="http://schemas.microsoft.com/office/drawing/2014/main" id="{C30513B3-0B2F-4486-BAA8-1387E37D4DDC}"/>
              </a:ext>
            </a:extLst>
          </p:cNvPr>
          <p:cNvSpPr txBox="1">
            <a:spLocks/>
          </p:cNvSpPr>
          <p:nvPr/>
        </p:nvSpPr>
        <p:spPr>
          <a:xfrm>
            <a:off x="838200" y="3429000"/>
            <a:ext cx="4808456" cy="2179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t>Consent can be given with </a:t>
            </a:r>
            <a:r>
              <a:rPr lang="en-GB" i="1" dirty="0"/>
              <a:t>words</a:t>
            </a:r>
            <a:r>
              <a:rPr lang="en-GB" dirty="0"/>
              <a:t> as well as </a:t>
            </a:r>
            <a:r>
              <a:rPr lang="en-GB" i="1" dirty="0"/>
              <a:t>body language</a:t>
            </a:r>
            <a:r>
              <a:rPr lang="en-GB" dirty="0"/>
              <a: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Consent to sexual activity can be withdrawn at </a:t>
            </a:r>
            <a:r>
              <a:rPr lang="en-GB" b="1" dirty="0"/>
              <a:t>any time</a:t>
            </a:r>
            <a:r>
              <a:rPr lang="en-GB" dirty="0"/>
              <a:t>.</a:t>
            </a:r>
          </a:p>
        </p:txBody>
      </p:sp>
      <p:sp>
        <p:nvSpPr>
          <p:cNvPr id="6" name="Rectangle: Rounded Corners 5">
            <a:extLst>
              <a:ext uri="{FF2B5EF4-FFF2-40B4-BE49-F238E27FC236}">
                <a16:creationId xmlns:a16="http://schemas.microsoft.com/office/drawing/2014/main" id="{6BEDB8E3-68A6-498B-B570-A11EF299A1E2}"/>
              </a:ext>
            </a:extLst>
          </p:cNvPr>
          <p:cNvSpPr/>
          <p:nvPr/>
        </p:nvSpPr>
        <p:spPr>
          <a:xfrm>
            <a:off x="5910606" y="3188470"/>
            <a:ext cx="5363853" cy="3231184"/>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400" b="1" dirty="0">
                <a:solidFill>
                  <a:sysClr val="windowText" lastClr="000000"/>
                </a:solidFill>
                <a:latin typeface="Open Sans" pitchFamily="2" charset="0"/>
                <a:ea typeface="Open Sans" pitchFamily="2" charset="0"/>
                <a:cs typeface="Open Sans" pitchFamily="2" charset="0"/>
              </a:rPr>
              <a:t>Capacity</a:t>
            </a:r>
            <a:endParaRPr lang="en-GB" sz="2400" dirty="0">
              <a:solidFill>
                <a:sysClr val="windowText" lastClr="000000"/>
              </a:solidFill>
              <a:latin typeface="Open Sans" pitchFamily="2" charset="0"/>
              <a:ea typeface="Open Sans" pitchFamily="2" charset="0"/>
              <a:cs typeface="Open Sans" pitchFamily="2" charset="0"/>
            </a:endParaRPr>
          </a:p>
          <a:p>
            <a:r>
              <a:rPr lang="en-GB" sz="2000" dirty="0">
                <a:solidFill>
                  <a:sysClr val="windowText" lastClr="000000"/>
                </a:solidFill>
                <a:latin typeface="Open Sans" pitchFamily="2" charset="0"/>
                <a:ea typeface="Open Sans" pitchFamily="2" charset="0"/>
                <a:cs typeface="Open Sans" pitchFamily="2" charset="0"/>
              </a:rPr>
              <a:t>Someone doesn’t have full capacity to consent if they:</a:t>
            </a:r>
          </a:p>
          <a:p>
            <a:pPr marL="285750" indent="-285750">
              <a:buFont typeface="Arial" panose="020B0604020202020204" pitchFamily="34" charset="0"/>
              <a:buChar char="•"/>
            </a:pPr>
            <a:r>
              <a:rPr lang="en-GB" sz="2000" dirty="0">
                <a:solidFill>
                  <a:sysClr val="windowText" lastClr="000000"/>
                </a:solidFill>
                <a:latin typeface="Open Sans" pitchFamily="2" charset="0"/>
                <a:ea typeface="Open Sans" pitchFamily="2" charset="0"/>
                <a:cs typeface="Open Sans" pitchFamily="2" charset="0"/>
              </a:rPr>
              <a:t>Are asleep or unconscious</a:t>
            </a:r>
          </a:p>
          <a:p>
            <a:pPr marL="285750" indent="-285750">
              <a:buFont typeface="Arial" panose="020B0604020202020204" pitchFamily="34" charset="0"/>
              <a:buChar char="•"/>
            </a:pPr>
            <a:r>
              <a:rPr lang="en-GB" sz="2000" dirty="0">
                <a:solidFill>
                  <a:sysClr val="windowText" lastClr="000000"/>
                </a:solidFill>
                <a:latin typeface="Open Sans" pitchFamily="2" charset="0"/>
                <a:ea typeface="Open Sans" pitchFamily="2" charset="0"/>
                <a:cs typeface="Open Sans" pitchFamily="2" charset="0"/>
              </a:rPr>
              <a:t>Are under the influence of alcohol or drugs</a:t>
            </a:r>
          </a:p>
          <a:p>
            <a:pPr marL="285750" indent="-285750">
              <a:buFont typeface="Arial" panose="020B0604020202020204" pitchFamily="34" charset="0"/>
              <a:buChar char="•"/>
            </a:pPr>
            <a:r>
              <a:rPr lang="en-GB" sz="2000" dirty="0">
                <a:solidFill>
                  <a:sysClr val="windowText" lastClr="000000"/>
                </a:solidFill>
                <a:latin typeface="Open Sans" pitchFamily="2" charset="0"/>
                <a:ea typeface="Open Sans" pitchFamily="2" charset="0"/>
                <a:cs typeface="Open Sans" pitchFamily="2" charset="0"/>
              </a:rPr>
              <a:t>Cannot speak or communicate clearly</a:t>
            </a:r>
          </a:p>
          <a:p>
            <a:pPr marL="285750" indent="-285750">
              <a:buFont typeface="Arial" panose="020B0604020202020204" pitchFamily="34" charset="0"/>
              <a:buChar char="•"/>
            </a:pPr>
            <a:r>
              <a:rPr lang="en-GB" sz="2000" dirty="0">
                <a:solidFill>
                  <a:sysClr val="windowText" lastClr="000000"/>
                </a:solidFill>
                <a:latin typeface="Open Sans" pitchFamily="2" charset="0"/>
                <a:ea typeface="Open Sans" pitchFamily="2" charset="0"/>
                <a:cs typeface="Open Sans" pitchFamily="2" charset="0"/>
              </a:rPr>
              <a:t>Don’t understand what is happening</a:t>
            </a:r>
          </a:p>
          <a:p>
            <a:pPr marL="285750" indent="-285750">
              <a:buFont typeface="Arial" panose="020B0604020202020204" pitchFamily="34" charset="0"/>
              <a:buChar char="•"/>
            </a:pPr>
            <a:r>
              <a:rPr lang="en-GB" sz="2000" dirty="0">
                <a:solidFill>
                  <a:sysClr val="windowText" lastClr="000000"/>
                </a:solidFill>
                <a:latin typeface="Open Sans" pitchFamily="2" charset="0"/>
                <a:ea typeface="Open Sans" pitchFamily="2" charset="0"/>
                <a:cs typeface="Open Sans" pitchFamily="2" charset="0"/>
              </a:rPr>
              <a:t>Are under 16 years old</a:t>
            </a:r>
          </a:p>
          <a:p>
            <a:pPr marL="285750" indent="-285750">
              <a:buFont typeface="Arial" panose="020B0604020202020204" pitchFamily="34" charset="0"/>
              <a:buChar char="•"/>
            </a:pPr>
            <a:endParaRPr lang="en-GB" dirty="0">
              <a:solidFill>
                <a:sysClr val="windowText" lastClr="000000"/>
              </a:solidFill>
            </a:endParaRPr>
          </a:p>
        </p:txBody>
      </p:sp>
    </p:spTree>
    <p:extLst>
      <p:ext uri="{BB962C8B-B14F-4D97-AF65-F5344CB8AC3E}">
        <p14:creationId xmlns:p14="http://schemas.microsoft.com/office/powerpoint/2010/main" val="2732090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Signs of consent</a:t>
            </a:r>
          </a:p>
        </p:txBody>
      </p:sp>
      <p:sp>
        <p:nvSpPr>
          <p:cNvPr id="4" name="Slide Number Placeholder 3"/>
          <p:cNvSpPr>
            <a:spLocks noGrp="1"/>
          </p:cNvSpPr>
          <p:nvPr>
            <p:ph type="sldNum" sz="quarter" idx="12"/>
          </p:nvPr>
        </p:nvSpPr>
        <p:spPr/>
        <p:txBody>
          <a:bodyPr/>
          <a:lstStyle/>
          <a:p>
            <a:fld id="{9A204BD2-ADAC-4DD9-87BA-ED0225123CB0}" type="slidenum">
              <a:rPr lang="en-GB" smtClean="0"/>
              <a:pPr/>
              <a:t>7</a:t>
            </a:fld>
            <a:endParaRPr lang="en-GB" dirty="0"/>
          </a:p>
        </p:txBody>
      </p:sp>
      <p:sp>
        <p:nvSpPr>
          <p:cNvPr id="6" name="Rectangle: Rounded Corners 4">
            <a:extLst>
              <a:ext uri="{FF2B5EF4-FFF2-40B4-BE49-F238E27FC236}">
                <a16:creationId xmlns:a16="http://schemas.microsoft.com/office/drawing/2014/main" id="{61E4E1BD-B567-4BEC-B1E2-641F2C65B1D2}"/>
              </a:ext>
            </a:extLst>
          </p:cNvPr>
          <p:cNvSpPr/>
          <p:nvPr/>
        </p:nvSpPr>
        <p:spPr>
          <a:xfrm>
            <a:off x="573636" y="1843981"/>
            <a:ext cx="5200631" cy="3303751"/>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a:rPr>
              <a:t> </a:t>
            </a:r>
            <a:endParaRPr lang="en-GB" sz="2400" dirty="0">
              <a:solidFill>
                <a:schemeClr val="tx1"/>
              </a:solidFill>
              <a:latin typeface="Open Sans"/>
            </a:endParaRPr>
          </a:p>
          <a:p>
            <a:r>
              <a:rPr lang="en-GB" sz="2400" b="1" dirty="0">
                <a:solidFill>
                  <a:schemeClr val="tx1"/>
                </a:solidFill>
                <a:latin typeface="Open Sans"/>
              </a:rPr>
              <a:t>Consent</a:t>
            </a:r>
          </a:p>
          <a:p>
            <a:r>
              <a:rPr lang="en-GB" sz="2400" dirty="0">
                <a:solidFill>
                  <a:schemeClr val="tx1"/>
                </a:solidFill>
                <a:latin typeface="Open Sans"/>
              </a:rPr>
              <a:t>Saying ‘yes’</a:t>
            </a:r>
          </a:p>
          <a:p>
            <a:r>
              <a:rPr lang="en-GB" sz="2400" dirty="0">
                <a:solidFill>
                  <a:schemeClr val="tx1"/>
                </a:solidFill>
                <a:latin typeface="Open Sans"/>
              </a:rPr>
              <a:t>Saying that the sexual activity is enjoyable</a:t>
            </a:r>
          </a:p>
          <a:p>
            <a:r>
              <a:rPr lang="en-GB" sz="2400" dirty="0">
                <a:solidFill>
                  <a:schemeClr val="tx1"/>
                </a:solidFill>
                <a:latin typeface="Open Sans"/>
              </a:rPr>
              <a:t>Eye contact</a:t>
            </a:r>
          </a:p>
          <a:p>
            <a:r>
              <a:rPr lang="en-GB" sz="2400" dirty="0">
                <a:solidFill>
                  <a:schemeClr val="tx1"/>
                </a:solidFill>
                <a:latin typeface="Open Sans"/>
              </a:rPr>
              <a:t>Being relaxed</a:t>
            </a:r>
          </a:p>
          <a:p>
            <a:r>
              <a:rPr lang="en-GB" sz="2400" dirty="0">
                <a:solidFill>
                  <a:schemeClr val="tx1"/>
                </a:solidFill>
                <a:latin typeface="Open Sans"/>
              </a:rPr>
              <a:t>Touching or kissing </a:t>
            </a:r>
          </a:p>
          <a:p>
            <a:r>
              <a:rPr lang="en-GB" sz="2400" dirty="0">
                <a:solidFill>
                  <a:schemeClr val="tx1"/>
                </a:solidFill>
                <a:latin typeface="Open Sans"/>
              </a:rPr>
              <a:t>Being responsive</a:t>
            </a:r>
          </a:p>
          <a:p>
            <a:pPr algn="ctr"/>
            <a:endParaRPr lang="en-GB" sz="1600" dirty="0">
              <a:solidFill>
                <a:schemeClr val="tx1"/>
              </a:solidFill>
              <a:latin typeface="Open Sans" pitchFamily="2" charset="0"/>
              <a:ea typeface="Open Sans" pitchFamily="2" charset="0"/>
              <a:cs typeface="Open Sans" pitchFamily="2" charset="0"/>
            </a:endParaRPr>
          </a:p>
        </p:txBody>
      </p:sp>
      <p:sp>
        <p:nvSpPr>
          <p:cNvPr id="7" name="Rectangle: Rounded Corners 4">
            <a:extLst>
              <a:ext uri="{FF2B5EF4-FFF2-40B4-BE49-F238E27FC236}">
                <a16:creationId xmlns:a16="http://schemas.microsoft.com/office/drawing/2014/main" id="{61E4E1BD-B567-4BEC-B1E2-641F2C65B1D2}"/>
              </a:ext>
            </a:extLst>
          </p:cNvPr>
          <p:cNvSpPr/>
          <p:nvPr/>
        </p:nvSpPr>
        <p:spPr>
          <a:xfrm>
            <a:off x="6019800" y="1803097"/>
            <a:ext cx="5300133" cy="3344635"/>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latin typeface="Open Sans"/>
              </a:rPr>
              <a:t> </a:t>
            </a:r>
            <a:endParaRPr lang="en-GB" sz="2400" dirty="0">
              <a:solidFill>
                <a:schemeClr val="tx1"/>
              </a:solidFill>
              <a:latin typeface="Open Sans"/>
            </a:endParaRPr>
          </a:p>
          <a:p>
            <a:r>
              <a:rPr lang="en-GB" sz="2400" b="1" dirty="0">
                <a:solidFill>
                  <a:schemeClr val="tx1"/>
                </a:solidFill>
                <a:latin typeface="Open Sans"/>
              </a:rPr>
              <a:t>Non-consent</a:t>
            </a:r>
          </a:p>
          <a:p>
            <a:r>
              <a:rPr lang="en-GB" sz="2400" dirty="0">
                <a:solidFill>
                  <a:schemeClr val="tx1"/>
                </a:solidFill>
                <a:latin typeface="Open Sans"/>
              </a:rPr>
              <a:t>Saying ‘no’</a:t>
            </a:r>
          </a:p>
          <a:p>
            <a:r>
              <a:rPr lang="en-GB" sz="2400" dirty="0">
                <a:solidFill>
                  <a:schemeClr val="tx1"/>
                </a:solidFill>
                <a:latin typeface="Open Sans"/>
              </a:rPr>
              <a:t>Avoiding eye contact</a:t>
            </a:r>
          </a:p>
          <a:p>
            <a:r>
              <a:rPr lang="en-GB" sz="2400" dirty="0">
                <a:solidFill>
                  <a:schemeClr val="tx1"/>
                </a:solidFill>
                <a:latin typeface="Open Sans"/>
              </a:rPr>
              <a:t>Crying or shaking</a:t>
            </a:r>
          </a:p>
          <a:p>
            <a:r>
              <a:rPr lang="en-GB" sz="2400" dirty="0">
                <a:solidFill>
                  <a:schemeClr val="tx1"/>
                </a:solidFill>
                <a:latin typeface="Open Sans"/>
              </a:rPr>
              <a:t>Flinching</a:t>
            </a:r>
          </a:p>
          <a:p>
            <a:r>
              <a:rPr lang="en-GB" sz="2400" dirty="0">
                <a:solidFill>
                  <a:schemeClr val="tx1"/>
                </a:solidFill>
                <a:latin typeface="Open Sans"/>
              </a:rPr>
              <a:t>Resistance</a:t>
            </a:r>
          </a:p>
          <a:p>
            <a:r>
              <a:rPr lang="en-GB" sz="2400" dirty="0">
                <a:solidFill>
                  <a:schemeClr val="tx1"/>
                </a:solidFill>
                <a:latin typeface="Open Sans"/>
              </a:rPr>
              <a:t>Silence or stillness</a:t>
            </a:r>
          </a:p>
          <a:p>
            <a:r>
              <a:rPr lang="en-GB" sz="2400" dirty="0">
                <a:solidFill>
                  <a:schemeClr val="tx1"/>
                </a:solidFill>
                <a:latin typeface="Open Sans"/>
              </a:rPr>
              <a:t>Rigid or tense body</a:t>
            </a:r>
          </a:p>
          <a:p>
            <a:pPr algn="ctr"/>
            <a:endParaRPr lang="en-GB" sz="1600" dirty="0">
              <a:solidFill>
                <a:schemeClr val="tx1"/>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864057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7E0B-07D3-4737-83B1-3E352815D435}"/>
              </a:ext>
            </a:extLst>
          </p:cNvPr>
          <p:cNvSpPr>
            <a:spLocks noGrp="1"/>
          </p:cNvSpPr>
          <p:nvPr>
            <p:ph type="title"/>
          </p:nvPr>
        </p:nvSpPr>
        <p:spPr/>
        <p:txBody>
          <a:bodyPr/>
          <a:lstStyle/>
          <a:p>
            <a:r>
              <a:rPr lang="en-GB" dirty="0"/>
              <a:t>Consent and the law</a:t>
            </a:r>
          </a:p>
        </p:txBody>
      </p:sp>
      <p:sp>
        <p:nvSpPr>
          <p:cNvPr id="3" name="Content Placeholder 2">
            <a:extLst>
              <a:ext uri="{FF2B5EF4-FFF2-40B4-BE49-F238E27FC236}">
                <a16:creationId xmlns:a16="http://schemas.microsoft.com/office/drawing/2014/main" id="{AE214263-FE67-4F44-BC39-C7F089103044}"/>
              </a:ext>
            </a:extLst>
          </p:cNvPr>
          <p:cNvSpPr>
            <a:spLocks noGrp="1"/>
          </p:cNvSpPr>
          <p:nvPr>
            <p:ph idx="1"/>
          </p:nvPr>
        </p:nvSpPr>
        <p:spPr/>
        <p:txBody>
          <a:bodyPr/>
          <a:lstStyle/>
          <a:p>
            <a:pPr marL="0" indent="0">
              <a:buNone/>
            </a:pPr>
            <a:r>
              <a:rPr lang="en-GB" dirty="0"/>
              <a:t>In UK law, the age of consent is </a:t>
            </a:r>
            <a:r>
              <a:rPr lang="en-GB" b="1" dirty="0"/>
              <a:t>16 years old</a:t>
            </a:r>
            <a:r>
              <a:rPr lang="en-GB" dirty="0"/>
              <a:t>.</a:t>
            </a:r>
          </a:p>
          <a:p>
            <a:pPr marL="0" indent="0">
              <a:buNone/>
            </a:pPr>
            <a:endParaRPr lang="en-GB" dirty="0"/>
          </a:p>
          <a:p>
            <a:pPr marL="0" indent="0">
              <a:buNone/>
            </a:pPr>
            <a:r>
              <a:rPr lang="en-GB" dirty="0"/>
              <a:t>This means anyone below 16 cannot give consent even if they are saying yes to sexual activity.</a:t>
            </a:r>
          </a:p>
          <a:p>
            <a:pPr marL="0" indent="0">
              <a:buNone/>
            </a:pPr>
            <a:endParaRPr lang="en-GB" dirty="0"/>
          </a:p>
          <a:p>
            <a:pPr marL="0" indent="0">
              <a:buNone/>
            </a:pPr>
            <a:r>
              <a:rPr lang="en-GB" dirty="0"/>
              <a:t>For sending nude or semi-nude images and videos this is </a:t>
            </a:r>
            <a:r>
              <a:rPr lang="en-GB" b="1" dirty="0"/>
              <a:t>18 years old</a:t>
            </a:r>
            <a:r>
              <a:rPr lang="en-GB" dirty="0"/>
              <a:t>.</a:t>
            </a:r>
          </a:p>
          <a:p>
            <a:pPr marL="0" indent="0">
              <a:buNone/>
            </a:pPr>
            <a:endParaRPr lang="en-GB" dirty="0"/>
          </a:p>
          <a:p>
            <a:pPr marL="0" indent="0">
              <a:buNone/>
            </a:pPr>
            <a:r>
              <a:rPr lang="en-GB" dirty="0"/>
              <a:t>Sexual activity without consent is always illegal.</a:t>
            </a:r>
          </a:p>
        </p:txBody>
      </p:sp>
      <p:sp>
        <p:nvSpPr>
          <p:cNvPr id="4" name="Slide Number Placeholder 3">
            <a:extLst>
              <a:ext uri="{FF2B5EF4-FFF2-40B4-BE49-F238E27FC236}">
                <a16:creationId xmlns:a16="http://schemas.microsoft.com/office/drawing/2014/main" id="{592866D4-EB56-4C34-8C69-F442C16A5F65}"/>
              </a:ext>
            </a:extLst>
          </p:cNvPr>
          <p:cNvSpPr>
            <a:spLocks noGrp="1"/>
          </p:cNvSpPr>
          <p:nvPr>
            <p:ph type="sldNum" sz="quarter" idx="12"/>
          </p:nvPr>
        </p:nvSpPr>
        <p:spPr/>
        <p:txBody>
          <a:bodyPr/>
          <a:lstStyle/>
          <a:p>
            <a:fld id="{9A204BD2-ADAC-4DD9-87BA-ED0225123CB0}" type="slidenum">
              <a:rPr lang="en-GB" smtClean="0"/>
              <a:pPr/>
              <a:t>8</a:t>
            </a:fld>
            <a:endParaRPr lang="en-GB" dirty="0"/>
          </a:p>
        </p:txBody>
      </p:sp>
    </p:spTree>
    <p:extLst>
      <p:ext uri="{BB962C8B-B14F-4D97-AF65-F5344CB8AC3E}">
        <p14:creationId xmlns:p14="http://schemas.microsoft.com/office/powerpoint/2010/main" val="1112889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90B9-78F9-4272-B6F2-CCB0FE018A07}"/>
              </a:ext>
            </a:extLst>
          </p:cNvPr>
          <p:cNvSpPr>
            <a:spLocks noGrp="1"/>
          </p:cNvSpPr>
          <p:nvPr>
            <p:ph type="title"/>
          </p:nvPr>
        </p:nvSpPr>
        <p:spPr/>
        <p:txBody>
          <a:bodyPr/>
          <a:lstStyle/>
          <a:p>
            <a:r>
              <a:rPr lang="en-GB" dirty="0"/>
              <a:t>Core principles of healthy sexual experiences</a:t>
            </a:r>
          </a:p>
        </p:txBody>
      </p:sp>
      <p:sp>
        <p:nvSpPr>
          <p:cNvPr id="4" name="Slide Number Placeholder 3">
            <a:extLst>
              <a:ext uri="{FF2B5EF4-FFF2-40B4-BE49-F238E27FC236}">
                <a16:creationId xmlns:a16="http://schemas.microsoft.com/office/drawing/2014/main" id="{2BBE1CDB-CE54-4B7F-A866-FB101E645D7C}"/>
              </a:ext>
            </a:extLst>
          </p:cNvPr>
          <p:cNvSpPr>
            <a:spLocks noGrp="1"/>
          </p:cNvSpPr>
          <p:nvPr>
            <p:ph type="sldNum" sz="quarter" idx="12"/>
          </p:nvPr>
        </p:nvSpPr>
        <p:spPr/>
        <p:txBody>
          <a:bodyPr/>
          <a:lstStyle/>
          <a:p>
            <a:fld id="{9A204BD2-ADAC-4DD9-87BA-ED0225123CB0}" type="slidenum">
              <a:rPr lang="en-GB" smtClean="0"/>
              <a:pPr/>
              <a:t>9</a:t>
            </a:fld>
            <a:endParaRPr lang="en-GB" dirty="0"/>
          </a:p>
        </p:txBody>
      </p:sp>
      <p:sp>
        <p:nvSpPr>
          <p:cNvPr id="5" name="Rectangle: Rounded Corners 4">
            <a:extLst>
              <a:ext uri="{FF2B5EF4-FFF2-40B4-BE49-F238E27FC236}">
                <a16:creationId xmlns:a16="http://schemas.microsoft.com/office/drawing/2014/main" id="{61E4E1BD-B567-4BEC-B1E2-641F2C65B1D2}"/>
              </a:ext>
            </a:extLst>
          </p:cNvPr>
          <p:cNvSpPr/>
          <p:nvPr/>
        </p:nvSpPr>
        <p:spPr>
          <a:xfrm>
            <a:off x="1572704" y="1976488"/>
            <a:ext cx="3808429" cy="1581346"/>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 Sans" pitchFamily="2" charset="0"/>
                <a:ea typeface="Open Sans" pitchFamily="2" charset="0"/>
                <a:cs typeface="Open Sans" pitchFamily="2" charset="0"/>
              </a:rPr>
              <a:t>Consent</a:t>
            </a:r>
            <a:endParaRPr lang="en-GB" sz="1600" dirty="0">
              <a:solidFill>
                <a:sysClr val="windowText" lastClr="000000"/>
              </a:solidFill>
              <a:latin typeface="Open Sans" pitchFamily="2" charset="0"/>
              <a:ea typeface="Open Sans" pitchFamily="2" charset="0"/>
              <a:cs typeface="Open Sans" pitchFamily="2" charset="0"/>
            </a:endParaRPr>
          </a:p>
        </p:txBody>
      </p:sp>
      <p:sp>
        <p:nvSpPr>
          <p:cNvPr id="6" name="Rectangle: Rounded Corners 5">
            <a:extLst>
              <a:ext uri="{FF2B5EF4-FFF2-40B4-BE49-F238E27FC236}">
                <a16:creationId xmlns:a16="http://schemas.microsoft.com/office/drawing/2014/main" id="{58639A70-9072-465B-AE3E-EDEFB93473D5}"/>
              </a:ext>
            </a:extLst>
          </p:cNvPr>
          <p:cNvSpPr/>
          <p:nvPr/>
        </p:nvSpPr>
        <p:spPr>
          <a:xfrm>
            <a:off x="1572704" y="4094375"/>
            <a:ext cx="3808429" cy="1581346"/>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 Sans" pitchFamily="2" charset="0"/>
                <a:ea typeface="Open Sans" pitchFamily="2" charset="0"/>
                <a:cs typeface="Open Sans" pitchFamily="2" charset="0"/>
              </a:rPr>
              <a:t>Honesty</a:t>
            </a:r>
            <a:endParaRPr lang="en-GB" sz="1600" dirty="0">
              <a:solidFill>
                <a:sysClr val="windowText" lastClr="000000"/>
              </a:solidFill>
              <a:latin typeface="Open Sans" pitchFamily="2" charset="0"/>
              <a:ea typeface="Open Sans" pitchFamily="2" charset="0"/>
              <a:cs typeface="Open Sans" pitchFamily="2" charset="0"/>
            </a:endParaRPr>
          </a:p>
        </p:txBody>
      </p:sp>
      <p:sp>
        <p:nvSpPr>
          <p:cNvPr id="7" name="Rectangle: Rounded Corners 6">
            <a:extLst>
              <a:ext uri="{FF2B5EF4-FFF2-40B4-BE49-F238E27FC236}">
                <a16:creationId xmlns:a16="http://schemas.microsoft.com/office/drawing/2014/main" id="{61ABF6B5-14F7-4DD9-966D-0D29B2EB506C}"/>
              </a:ext>
            </a:extLst>
          </p:cNvPr>
          <p:cNvSpPr/>
          <p:nvPr/>
        </p:nvSpPr>
        <p:spPr>
          <a:xfrm>
            <a:off x="6810866" y="4094375"/>
            <a:ext cx="3808429" cy="1581346"/>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 Sans" pitchFamily="2" charset="0"/>
                <a:ea typeface="Open Sans" pitchFamily="2" charset="0"/>
                <a:cs typeface="Open Sans" pitchFamily="2" charset="0"/>
              </a:rPr>
              <a:t>Enjoyment</a:t>
            </a:r>
            <a:endParaRPr lang="en-GB" sz="1600" dirty="0">
              <a:solidFill>
                <a:sysClr val="windowText" lastClr="000000"/>
              </a:solidFill>
              <a:latin typeface="Open Sans" pitchFamily="2" charset="0"/>
              <a:ea typeface="Open Sans" pitchFamily="2" charset="0"/>
              <a:cs typeface="Open Sans" pitchFamily="2" charset="0"/>
            </a:endParaRPr>
          </a:p>
        </p:txBody>
      </p:sp>
      <p:sp>
        <p:nvSpPr>
          <p:cNvPr id="8" name="Rectangle: Rounded Corners 7">
            <a:extLst>
              <a:ext uri="{FF2B5EF4-FFF2-40B4-BE49-F238E27FC236}">
                <a16:creationId xmlns:a16="http://schemas.microsoft.com/office/drawing/2014/main" id="{EF4F4F3F-E12C-4CF5-B138-3FD85F18F190}"/>
              </a:ext>
            </a:extLst>
          </p:cNvPr>
          <p:cNvSpPr/>
          <p:nvPr/>
        </p:nvSpPr>
        <p:spPr>
          <a:xfrm>
            <a:off x="6810867" y="1967061"/>
            <a:ext cx="3808429" cy="1581346"/>
          </a:xfrm>
          <a:prstGeom prst="roundRect">
            <a:avLst/>
          </a:prstGeom>
          <a:noFill/>
          <a:ln w="38100">
            <a:solidFill>
              <a:srgbClr val="9A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ysClr val="windowText" lastClr="000000"/>
                </a:solidFill>
                <a:latin typeface="Open Sans" pitchFamily="2" charset="0"/>
                <a:ea typeface="Open Sans" pitchFamily="2" charset="0"/>
                <a:cs typeface="Open Sans" pitchFamily="2" charset="0"/>
              </a:rPr>
              <a:t>Respect</a:t>
            </a:r>
            <a:endParaRPr lang="en-GB" sz="1600" dirty="0">
              <a:solidFill>
                <a:sysClr val="windowText" lastClr="000000"/>
              </a:solidFill>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26156332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11.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1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2.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3.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4.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5.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6.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7.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ags/tag8.xml><?xml version="1.0" encoding="utf-8"?>
<p:tagLst xmlns:a="http://schemas.openxmlformats.org/drawingml/2006/main" xmlns:r="http://schemas.openxmlformats.org/officeDocument/2006/relationships" xmlns:p="http://schemas.openxmlformats.org/presentationml/2006/main">
  <p:tag name="BJCLASSIFIERBOTTOMTEXTBOX" val="{CLASSIFIER}"/>
  <p:tag name="BJHEADERFOOTERTEXTBOXNAME" val="bjCLSTB-FO-HC-VB-RA-BN-DH"/>
  <p:tag name="BJHEADERFOOTERLABEL" val="TRUE"/>
</p:tagLst>
</file>

<file path=ppt/tags/tag9.xml><?xml version="1.0" encoding="utf-8"?>
<p:tagLst xmlns:a="http://schemas.openxmlformats.org/drawingml/2006/main" xmlns:r="http://schemas.openxmlformats.org/officeDocument/2006/relationships" xmlns:p="http://schemas.openxmlformats.org/presentationml/2006/main">
  <p:tag name="BJCLASSIFIERTOPTEXTBOX" val="{CLASSIFIER}"/>
  <p:tag name="BJHEADERFOOTERTEXTBOXNAME" val="bjCLSTB-HO-HC-VT-RA-BN-DH"/>
  <p:tag name="BJHEADERFOOTERLABEL"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E final final design" id="{B6FCF685-31D5-4515-A089-446D41D16E15}" vid="{28C23FA5-96B1-483C-A038-584A2A7CBF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327ca096-cb7a-4318-8957-25485b441199" origin="userSelected">
  <element uid="58a3127c-c8d2-4d27-8003-77d300e631d1" value=""/>
  <element uid="c3ef2759-02b7-4f34-b996-0fb97d66ca1d" value=""/>
  <element uid="c4fe7354-9cb4-47ef-8d56-184d2184c452" value=""/>
</sisl>
</file>

<file path=customXml/itemProps1.xml><?xml version="1.0" encoding="utf-8"?>
<ds:datastoreItem xmlns:ds="http://schemas.openxmlformats.org/officeDocument/2006/customXml" ds:itemID="{D70DB38E-C6F6-4014-9B20-C3BE04B9DD1F}">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479</TotalTime>
  <Words>1392</Words>
  <Application>Microsoft Office PowerPoint</Application>
  <PresentationFormat>Widescreen</PresentationFormat>
  <Paragraphs>168</Paragraphs>
  <Slides>16</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Open Sans</vt:lpstr>
      <vt:lpstr>Office Theme</vt:lpstr>
      <vt:lpstr>Principles of healthy sexual experiences</vt:lpstr>
      <vt:lpstr>Learning objectives and outcomes</vt:lpstr>
      <vt:lpstr>What do we mean by  ‘sexual experiences’?</vt:lpstr>
      <vt:lpstr>Ground rules</vt:lpstr>
      <vt:lpstr>Scenario</vt:lpstr>
      <vt:lpstr>What does consent mean?</vt:lpstr>
      <vt:lpstr>Signs of consent</vt:lpstr>
      <vt:lpstr>Consent and the law</vt:lpstr>
      <vt:lpstr>Core principles of healthy sexual experiences</vt:lpstr>
      <vt:lpstr>PowerPoint Presentation</vt:lpstr>
      <vt:lpstr>PowerPoint Presentation</vt:lpstr>
      <vt:lpstr>Which principles aren’t being followed?</vt:lpstr>
      <vt:lpstr>Healthy attitudes towards sharing nudes</vt:lpstr>
      <vt:lpstr>PowerPoint Presentation</vt:lpstr>
      <vt:lpstr>Scenario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CSEA Education Team</dc:creator>
  <cp:keywords>OFFICIAL</cp:keywords>
  <cp:lastModifiedBy>CSEA Education Team</cp:lastModifiedBy>
  <cp:revision>37</cp:revision>
  <dcterms:created xsi:type="dcterms:W3CDTF">2022-05-20T13:25:45Z</dcterms:created>
  <dcterms:modified xsi:type="dcterms:W3CDTF">2022-07-06T09:04:18Z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4223f321-74b5-49bd-9096-94faa1e3c709</vt:lpwstr>
  </property>
  <property fmtid="{D5CDD505-2E9C-101B-9397-08002B2CF9AE}" pid="3" name="bjClsUserRVM">
    <vt:lpwstr>[]</vt:lpwstr>
  </property>
  <property fmtid="{D5CDD505-2E9C-101B-9397-08002B2CF9AE}" pid="4" name="bjSaver">
    <vt:lpwstr>5ecPjGj5YM2zInr5oweeBG1dIiPMgBXU</vt:lpwstr>
  </property>
  <property fmtid="{D5CDD505-2E9C-101B-9397-08002B2CF9AE}" pid="5" name="bjDocumentLabelXML">
    <vt:lpwstr>&lt;?xml version="1.0" encoding="us-ascii"?&gt;&lt;sisl xmlns:xsi="http://www.w3.org/2001/XMLSchema-instance" xmlns:xsd="http://www.w3.org/2001/XMLSchema" sislVersion="0" policy="327ca096-cb7a-4318-8957-25485b441199" origin="userSelected" xmlns="http://www.boldonj</vt:lpwstr>
  </property>
  <property fmtid="{D5CDD505-2E9C-101B-9397-08002B2CF9AE}" pid="6" name="bjDocumentLabelXML-0">
    <vt:lpwstr>ames.com/2008/01/sie/internal/label"&gt;&lt;element uid="58a3127c-c8d2-4d27-8003-77d300e631d1" value="" /&gt;&lt;element uid="c3ef2759-02b7-4f34-b996-0fb97d66ca1d" value="" /&gt;&lt;element uid="c4fe7354-9cb4-47ef-8d56-184d2184c452" value="" /&gt;&lt;/sisl&gt;</vt:lpwstr>
  </property>
  <property fmtid="{D5CDD505-2E9C-101B-9397-08002B2CF9AE}" pid="7" name="bjDocumentSecurityLabel">
    <vt:lpwstr>OFFICIAL -- 0069e81c-f500-41df-8241-a393c2260c3a</vt:lpwstr>
  </property>
  <property fmtid="{D5CDD505-2E9C-101B-9397-08002B2CF9AE}" pid="8" name="N-Classification-ID">
    <vt:lpwstr>69317c31-0511-4d66-a8ed-77db756f4747 </vt:lpwstr>
  </property>
  <property fmtid="{D5CDD505-2E9C-101B-9397-08002B2CF9AE}" pid="9" name="N-Classification">
    <vt:lpwstr>OFFICIAL</vt:lpwstr>
  </property>
  <property fmtid="{D5CDD505-2E9C-101B-9397-08002B2CF9AE}" pid="10" name="N-BO-ID">
    <vt:lpwstr>0069e81c-f500-41df-8241-a393c2260c3a</vt:lpwstr>
  </property>
</Properties>
</file>