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2"/>
    <p:sldMasterId id="2147483685" r:id="rId3"/>
  </p:sldMasterIdLst>
  <p:notesMasterIdLst>
    <p:notesMasterId r:id="rId21"/>
  </p:notesMasterIdLst>
  <p:handoutMasterIdLst>
    <p:handoutMasterId r:id="rId22"/>
  </p:handoutMasterIdLst>
  <p:sldIdLst>
    <p:sldId id="258" r:id="rId4"/>
    <p:sldId id="259" r:id="rId5"/>
    <p:sldId id="257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</p:sldIdLst>
  <p:sldSz cx="6858000" cy="9906000" type="A4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My Values" id="{1B054D0A-649D-4813-A25A-DC7F0A57DFC9}">
          <p14:sldIdLst>
            <p14:sldId id="258"/>
            <p14:sldId id="259"/>
            <p14:sldId id="257"/>
          </p14:sldIdLst>
        </p14:section>
        <p14:section name="Being a positive bystander" id="{3C260A98-86FD-49AC-858F-B0441E58B6E8}">
          <p14:sldIdLst>
            <p14:sldId id="260"/>
          </p14:sldIdLst>
        </p14:section>
        <p14:section name="Rights in relationships" id="{99A906D1-22D7-4A6E-BE5A-7822DF74AD64}">
          <p14:sldIdLst>
            <p14:sldId id="261"/>
          </p14:sldIdLst>
        </p14:section>
        <p14:section name="Gender stereotypes" id="{3C0E01FD-7D54-4098-BF5D-539D429FBC92}">
          <p14:sldIdLst>
            <p14:sldId id="262"/>
          </p14:sldIdLst>
        </p14:section>
        <p14:section name="Listening, understanding and communicating" id="{75C7827A-5170-496D-9580-BB9B6F727D3B}">
          <p14:sldIdLst>
            <p14:sldId id="263"/>
            <p14:sldId id="264"/>
            <p14:sldId id="265"/>
          </p14:sldIdLst>
        </p14:section>
        <p14:section name="Principles of healthy relationships" id="{961B616A-11F3-4605-9F59-0EF4ECD739EA}">
          <p14:sldIdLst>
            <p14:sldId id="266"/>
            <p14:sldId id="267"/>
            <p14:sldId id="268"/>
            <p14:sldId id="269"/>
          </p14:sldIdLst>
        </p14:section>
        <p14:section name="Principles of healthy sexual experiences" id="{F120CD4F-B2B5-4D67-A250-39FA8884B317}">
          <p14:sldIdLst>
            <p14:sldId id="270"/>
          </p14:sldIdLst>
        </p14:section>
        <p14:section name="Sexual content online" id="{742AC4BE-DEC3-4767-985D-9F9BE2803D56}">
          <p14:sldIdLst>
            <p14:sldId id="271"/>
            <p14:sldId id="272"/>
            <p14:sldId id="273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312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65EDB"/>
    <a:srgbClr val="FFB431"/>
    <a:srgbClr val="2ED7C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47" d="100"/>
          <a:sy n="47" d="100"/>
        </p:scale>
        <p:origin x="560" y="48"/>
      </p:cViewPr>
      <p:guideLst>
        <p:guide orient="horz" pos="312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tableStyles" Target="tableStyles.xml"/><Relationship Id="rId3" Type="http://schemas.openxmlformats.org/officeDocument/2006/relationships/slideMaster" Target="slideMasters/slideMaster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customXml" Target="../customXml/item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viewProps" Target="view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presProps" Target="pres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C13E4D0-0F1C-4638-B1F6-71E09137306C}" type="datetimeFigureOut">
              <a:rPr lang="en-GB" smtClean="0"/>
              <a:t>06/07/2022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F81D257-2AFC-4F08-83FE-39AB392BF97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1729891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5466D4D-316E-4EA7-9F59-0704238335CA}" type="datetimeFigureOut">
              <a:rPr lang="en-GB" smtClean="0"/>
              <a:t>06/07/2022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360613" y="1143000"/>
            <a:ext cx="213677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2542D1D-628A-45FF-8462-CB47B13423D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9880277"/>
      </p:ext>
    </p:extLst>
  </p:cSld>
  <p:clrMap bg1="lt1" tx1="dk1" bg2="lt2" tx2="dk2" accent1="accent1" accent2="accent2" accent3="accent3" accent4="accent4" accent5="accent5" accent6="accent6" hlink="hlink" folHlink="folHlink"/>
  <p:hf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2542D1D-628A-45FF-8462-CB47B13423DE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246251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5" Type="http://schemas.openxmlformats.org/officeDocument/2006/relationships/image" Target="../media/image1.png"/><Relationship Id="rId4" Type="http://schemas.openxmlformats.org/officeDocument/2006/relationships/image" Target="../media/image2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4.xml"/><Relationship Id="rId1" Type="http://schemas.openxmlformats.org/officeDocument/2006/relationships/tags" Target="../tags/tag3.xml"/><Relationship Id="rId5" Type="http://schemas.openxmlformats.org/officeDocument/2006/relationships/image" Target="../media/image1.png"/><Relationship Id="rId4" Type="http://schemas.openxmlformats.org/officeDocument/2006/relationships/image" Target="../media/image2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A3E9AA-F07C-4864-AA3B-B0855EDD0C0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0424077"/>
      </p:ext>
    </p:extLst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A3E9AA-F07C-4864-AA3B-B0855EDD0C0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897400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27403"/>
            <a:ext cx="1478756" cy="8394877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27403"/>
            <a:ext cx="4350544" cy="8394877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A3E9AA-F07C-4864-AA3B-B0855EDD0C0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1723459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81022" y="872522"/>
            <a:ext cx="5829300" cy="621623"/>
          </a:xfrm>
        </p:spPr>
        <p:txBody>
          <a:bodyPr anchor="b">
            <a:normAutofit/>
          </a:bodyPr>
          <a:lstStyle>
            <a:lvl1pPr algn="l">
              <a:defRPr sz="2000" b="1">
                <a:solidFill>
                  <a:srgbClr val="FFB431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1pPr>
          </a:lstStyle>
          <a:p>
            <a:r>
              <a:rPr lang="en-US" dirty="0"/>
              <a:t>Worksheet title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C57CA364-962B-4EEE-8A0A-6F5CB0A25CA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950244" y="9485101"/>
            <a:ext cx="2957512" cy="287337"/>
          </a:xfrm>
        </p:spPr>
        <p:txBody>
          <a:bodyPr>
            <a:noAutofit/>
          </a:bodyPr>
          <a:lstStyle>
            <a:lvl1pPr marL="0" indent="0" algn="ctr">
              <a:buNone/>
              <a:defRPr sz="1200">
                <a:latin typeface="Open Sans" pitchFamily="2" charset="0"/>
                <a:ea typeface="Open Sans" pitchFamily="2" charset="0"/>
                <a:cs typeface="Open Sans" pitchFamily="2" charset="0"/>
              </a:defRPr>
            </a:lvl1pPr>
            <a:lvl5pPr>
              <a:defRPr/>
            </a:lvl5pPr>
          </a:lstStyle>
          <a:p>
            <a:pPr lvl="0"/>
            <a:r>
              <a:rPr lang="en-GB" dirty="0"/>
              <a:t>Lesson title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789D0AA6-2D47-461F-904F-ED8050160359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0750" y="9174290"/>
            <a:ext cx="619145" cy="621622"/>
          </a:xfrm>
          <a:prstGeom prst="rect">
            <a:avLst/>
          </a:prstGeom>
        </p:spPr>
      </p:pic>
      <p:sp>
        <p:nvSpPr>
          <p:cNvPr id="3" name="TextBox 2"/>
          <p:cNvSpPr txBox="1"/>
          <p:nvPr userDrawn="1">
            <p:custDataLst>
              <p:tags r:id="rId1"/>
            </p:custDataLst>
          </p:nvPr>
        </p:nvSpPr>
        <p:spPr>
          <a:xfrm>
            <a:off x="3336634" y="127000"/>
            <a:ext cx="184731" cy="369332"/>
          </a:xfrm>
          <a:prstGeom prst="rect">
            <a:avLst/>
          </a:prstGeom>
          <a:noFill/>
          <a:ln cmpd="sng">
            <a:noFill/>
          </a:ln>
          <a:extLst>
            <a:ext uri="{91240B29-F687-4F45-9708-019B960494DF}">
              <a14:hiddenLine xmlns:a14="http://schemas.microsoft.com/office/drawing/2010/main" cmpd="sng">
                <a:solidFill>
                  <a:schemeClr val="tx1"/>
                </a:solidFill>
              </a14:hiddenLine>
            </a:ext>
          </a:extLst>
        </p:spPr>
        <p:txBody>
          <a:bodyPr vert="horz" wrap="none" rtlCol="0" anchor="t">
            <a:spAutoFit/>
          </a:bodyPr>
          <a:lstStyle/>
          <a:p>
            <a:pPr marL="0" algn="ctr" defTabSz="457200" rtl="0" eaLnBrk="1" latinLnBrk="0" hangingPunct="1">
              <a:buNone/>
            </a:pPr>
            <a:endParaRPr lang="en-GB"/>
          </a:p>
        </p:txBody>
      </p:sp>
      <p:sp>
        <p:nvSpPr>
          <p:cNvPr id="4" name="TextBox 3"/>
          <p:cNvSpPr txBox="1"/>
          <p:nvPr userDrawn="1">
            <p:custDataLst>
              <p:tags r:id="rId2"/>
            </p:custDataLst>
          </p:nvPr>
        </p:nvSpPr>
        <p:spPr>
          <a:xfrm>
            <a:off x="3336634" y="9409668"/>
            <a:ext cx="184731" cy="369332"/>
          </a:xfrm>
          <a:prstGeom prst="rect">
            <a:avLst/>
          </a:prstGeom>
          <a:noFill/>
          <a:ln cmpd="sng">
            <a:noFill/>
          </a:ln>
          <a:extLst>
            <a:ext uri="{91240B29-F687-4F45-9708-019B960494DF}">
              <a14:hiddenLine xmlns:a14="http://schemas.microsoft.com/office/drawing/2010/main" cmpd="sng">
                <a:solidFill>
                  <a:schemeClr val="tx1"/>
                </a:solidFill>
              </a14:hiddenLine>
            </a:ext>
          </a:extLst>
        </p:spPr>
        <p:txBody>
          <a:bodyPr vert="horz" wrap="none" rtlCol="0" anchor="t">
            <a:spAutoFit/>
          </a:bodyPr>
          <a:lstStyle/>
          <a:p>
            <a:pPr marL="0" algn="ctr" defTabSz="457200" rtl="0" eaLnBrk="1" latinLnBrk="0" hangingPunct="1">
              <a:buNone/>
            </a:pPr>
            <a:endParaRPr lang="en-GB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99BD245-8FB1-4286-8A46-238ACF68DD82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3512" y="51107"/>
            <a:ext cx="3994488" cy="8381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127400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7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3AF03A-EFF7-4D66-A2AE-4D1335FC90BC}" type="datetimeFigureOut">
              <a:rPr lang="en-GB" smtClean="0"/>
              <a:t>06/07/2022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F59AED-521A-420A-8F14-FD16A4C8BEC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6476584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3AF03A-EFF7-4D66-A2AE-4D1335FC90BC}" type="datetimeFigureOut">
              <a:rPr lang="en-GB" smtClean="0"/>
              <a:t>06/07/2022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F59AED-521A-420A-8F14-FD16A4C8BEC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8844314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7" y="2469625"/>
            <a:ext cx="5915025" cy="4120620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7" y="6629227"/>
            <a:ext cx="5915025" cy="2166936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3AF03A-EFF7-4D66-A2AE-4D1335FC90BC}" type="datetimeFigureOut">
              <a:rPr lang="en-GB" smtClean="0"/>
              <a:t>06/07/2022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F59AED-521A-420A-8F14-FD16A4C8BEC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0129983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3AF03A-EFF7-4D66-A2AE-4D1335FC90BC}" type="datetimeFigureOut">
              <a:rPr lang="en-GB" smtClean="0"/>
              <a:t>06/07/2022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F59AED-521A-420A-8F14-FD16A4C8BEC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0657572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2" y="527406"/>
            <a:ext cx="5915025" cy="191470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618442"/>
            <a:ext cx="2901255" cy="532218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4" y="2428347"/>
            <a:ext cx="2915543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4" y="3618442"/>
            <a:ext cx="2915543" cy="532218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3AF03A-EFF7-4D66-A2AE-4D1335FC90BC}" type="datetimeFigureOut">
              <a:rPr lang="en-GB" smtClean="0"/>
              <a:t>06/07/2022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F59AED-521A-420A-8F14-FD16A4C8BEC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7682670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3AF03A-EFF7-4D66-A2AE-4D1335FC90BC}" type="datetimeFigureOut">
              <a:rPr lang="en-GB" smtClean="0"/>
              <a:t>06/07/2022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F59AED-521A-420A-8F14-FD16A4C8BEC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5849134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3AF03A-EFF7-4D66-A2AE-4D1335FC90BC}" type="datetimeFigureOut">
              <a:rPr lang="en-GB" smtClean="0"/>
              <a:t>06/07/2022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F59AED-521A-420A-8F14-FD16A4C8BEC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446898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A3E9AA-F07C-4864-AA3B-B0855EDD0C0C}" type="slidenum">
              <a:rPr lang="en-GB" smtClean="0"/>
              <a:t>‹#›</a:t>
            </a:fld>
            <a:endParaRPr lang="en-GB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CFA26DD-52FB-4782-80BC-E51A0727911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3512" y="51107"/>
            <a:ext cx="3994488" cy="8381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751634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4" y="1426284"/>
            <a:ext cx="3471863" cy="7039681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3AF03A-EFF7-4D66-A2AE-4D1335FC90BC}" type="datetimeFigureOut">
              <a:rPr lang="en-GB" smtClean="0"/>
              <a:t>06/07/2022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F59AED-521A-420A-8F14-FD16A4C8BEC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8743519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4" y="1426284"/>
            <a:ext cx="3471863" cy="7039681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3AF03A-EFF7-4D66-A2AE-4D1335FC90BC}" type="datetimeFigureOut">
              <a:rPr lang="en-GB" smtClean="0"/>
              <a:t>06/07/2022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F59AED-521A-420A-8F14-FD16A4C8BEC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0618837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3AF03A-EFF7-4D66-A2AE-4D1335FC90BC}" type="datetimeFigureOut">
              <a:rPr lang="en-GB" smtClean="0"/>
              <a:t>06/07/2022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F59AED-521A-420A-8F14-FD16A4C8BEC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3863649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27404"/>
            <a:ext cx="1478756" cy="8394877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27404"/>
            <a:ext cx="4350544" cy="8394877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3AF03A-EFF7-4D66-A2AE-4D1335FC90BC}" type="datetimeFigureOut">
              <a:rPr lang="en-GB" smtClean="0"/>
              <a:t>06/07/2022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F59AED-521A-420A-8F14-FD16A4C8BEC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576830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81022" y="872523"/>
            <a:ext cx="5829300" cy="621623"/>
          </a:xfrm>
        </p:spPr>
        <p:txBody>
          <a:bodyPr anchor="b">
            <a:normAutofit/>
          </a:bodyPr>
          <a:lstStyle>
            <a:lvl1pPr algn="l">
              <a:defRPr sz="1846" b="1">
                <a:solidFill>
                  <a:srgbClr val="FFB431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1pPr>
          </a:lstStyle>
          <a:p>
            <a:r>
              <a:rPr lang="en-US" dirty="0"/>
              <a:t>Worksheet title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C57CA364-962B-4EEE-8A0A-6F5CB0A25CA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950245" y="9485102"/>
            <a:ext cx="2957512" cy="287337"/>
          </a:xfrm>
        </p:spPr>
        <p:txBody>
          <a:bodyPr>
            <a:noAutofit/>
          </a:bodyPr>
          <a:lstStyle>
            <a:lvl1pPr marL="0" indent="0" algn="ctr">
              <a:buNone/>
              <a:defRPr sz="1108">
                <a:latin typeface="Open Sans" pitchFamily="2" charset="0"/>
                <a:ea typeface="Open Sans" pitchFamily="2" charset="0"/>
                <a:cs typeface="Open Sans" pitchFamily="2" charset="0"/>
              </a:defRPr>
            </a:lvl1pPr>
            <a:lvl5pPr>
              <a:defRPr/>
            </a:lvl5pPr>
          </a:lstStyle>
          <a:p>
            <a:pPr lvl="0"/>
            <a:r>
              <a:rPr lang="en-GB" dirty="0"/>
              <a:t>Lesson title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789D0AA6-2D47-461F-904F-ED8050160359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0752" y="9174290"/>
            <a:ext cx="619145" cy="621622"/>
          </a:xfrm>
          <a:prstGeom prst="rect">
            <a:avLst/>
          </a:prstGeom>
        </p:spPr>
      </p:pic>
      <p:sp>
        <p:nvSpPr>
          <p:cNvPr id="3" name="TextBox 2"/>
          <p:cNvSpPr txBox="1"/>
          <p:nvPr userDrawn="1">
            <p:custDataLst>
              <p:tags r:id="rId1"/>
            </p:custDataLst>
          </p:nvPr>
        </p:nvSpPr>
        <p:spPr>
          <a:xfrm>
            <a:off x="3336636" y="127002"/>
            <a:ext cx="184731" cy="348109"/>
          </a:xfrm>
          <a:prstGeom prst="rect">
            <a:avLst/>
          </a:prstGeom>
          <a:noFill/>
          <a:ln cmpd="sng">
            <a:noFill/>
          </a:ln>
          <a:extLst>
            <a:ext uri="{91240B29-F687-4F45-9708-019B960494DF}">
              <a14:hiddenLine xmlns:a14="http://schemas.microsoft.com/office/drawing/2010/main" cmpd="sng">
                <a:solidFill>
                  <a:schemeClr val="tx1"/>
                </a:solidFill>
              </a14:hiddenLine>
            </a:ext>
          </a:extLst>
        </p:spPr>
        <p:txBody>
          <a:bodyPr vert="horz" wrap="none" rtlCol="0" anchor="t">
            <a:spAutoFit/>
          </a:bodyPr>
          <a:lstStyle/>
          <a:p>
            <a:pPr marL="0" algn="ctr" defTabSz="422024" rtl="0" eaLnBrk="1" latinLnBrk="0" hangingPunct="1">
              <a:buNone/>
            </a:pPr>
            <a:endParaRPr lang="en-GB" sz="1662"/>
          </a:p>
        </p:txBody>
      </p:sp>
      <p:sp>
        <p:nvSpPr>
          <p:cNvPr id="4" name="TextBox 3"/>
          <p:cNvSpPr txBox="1"/>
          <p:nvPr userDrawn="1">
            <p:custDataLst>
              <p:tags r:id="rId2"/>
            </p:custDataLst>
          </p:nvPr>
        </p:nvSpPr>
        <p:spPr>
          <a:xfrm>
            <a:off x="3336636" y="9409669"/>
            <a:ext cx="184731" cy="348109"/>
          </a:xfrm>
          <a:prstGeom prst="rect">
            <a:avLst/>
          </a:prstGeom>
          <a:noFill/>
          <a:ln cmpd="sng">
            <a:noFill/>
          </a:ln>
          <a:extLst>
            <a:ext uri="{91240B29-F687-4F45-9708-019B960494DF}">
              <a14:hiddenLine xmlns:a14="http://schemas.microsoft.com/office/drawing/2010/main" cmpd="sng">
                <a:solidFill>
                  <a:schemeClr val="tx1"/>
                </a:solidFill>
              </a14:hiddenLine>
            </a:ext>
          </a:extLst>
        </p:spPr>
        <p:txBody>
          <a:bodyPr vert="horz" wrap="none" rtlCol="0" anchor="t">
            <a:spAutoFit/>
          </a:bodyPr>
          <a:lstStyle/>
          <a:p>
            <a:pPr marL="0" algn="ctr" defTabSz="422024" rtl="0" eaLnBrk="1" latinLnBrk="0" hangingPunct="1">
              <a:buNone/>
            </a:pPr>
            <a:endParaRPr lang="en-GB" sz="1662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99BD245-8FB1-4286-8A46-238ACF68DD82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3512" y="51109"/>
            <a:ext cx="3994488" cy="838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44247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469624"/>
            <a:ext cx="5915025" cy="4120620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629226"/>
            <a:ext cx="5915025" cy="216693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A3E9AA-F07C-4864-AA3B-B0855EDD0C0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946481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A3E9AA-F07C-4864-AA3B-B0855EDD0C0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028219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27405"/>
            <a:ext cx="5915025" cy="191470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618442"/>
            <a:ext cx="2901255" cy="532218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428347"/>
            <a:ext cx="2915543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618442"/>
            <a:ext cx="2915543" cy="532218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A3E9AA-F07C-4864-AA3B-B0855EDD0C0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59189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A3E9AA-F07C-4864-AA3B-B0855EDD0C0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896819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A3E9AA-F07C-4864-AA3B-B0855EDD0C0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984834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426283"/>
            <a:ext cx="3471863" cy="7039681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A3E9AA-F07C-4864-AA3B-B0855EDD0C0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163098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426283"/>
            <a:ext cx="3471863" cy="7039681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A3E9AA-F07C-4864-AA3B-B0855EDD0C0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382776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A3E9AA-F07C-4864-AA3B-B0855EDD0C0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978991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</p:sldLayoutIdLst>
  <p:hf sldNum="0"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9" y="527406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9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9181398"/>
            <a:ext cx="1543050" cy="52740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3AF03A-EFF7-4D66-A2AE-4D1335FC90BC}" type="datetimeFigureOut">
              <a:rPr lang="en-GB" smtClean="0"/>
              <a:t>06/07/2022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4" y="9181398"/>
            <a:ext cx="2314575" cy="52740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181398"/>
            <a:ext cx="1543050" cy="52740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F59AED-521A-420A-8F14-FD16A4C8BEC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898294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  <p:sldLayoutId id="2147483697" r:id="rId12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3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3791C6-148F-40AB-8EBE-C07E5BC07EC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97895" y="741157"/>
            <a:ext cx="5829300" cy="621623"/>
          </a:xfrm>
        </p:spPr>
        <p:txBody>
          <a:bodyPr>
            <a:normAutofit fontScale="90000"/>
          </a:bodyPr>
          <a:lstStyle/>
          <a:p>
            <a:r>
              <a:rPr lang="en-GB" dirty="0"/>
              <a:t>Handout: Internal and external value symbols (alternative activity)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971153F-939E-4287-8EFC-951056B97B7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b="1" dirty="0"/>
              <a:t>My values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A4F6BE5-2FB3-4744-9549-2AEC8266FA72}"/>
              </a:ext>
            </a:extLst>
          </p:cNvPr>
          <p:cNvSpPr/>
          <p:nvPr/>
        </p:nvSpPr>
        <p:spPr>
          <a:xfrm>
            <a:off x="1950244" y="9093188"/>
            <a:ext cx="2957513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100" dirty="0" err="1"/>
              <a:t>Widgit</a:t>
            </a:r>
            <a:r>
              <a:rPr lang="en-GB" sz="1100" dirty="0"/>
              <a:t> Symbols © </a:t>
            </a:r>
            <a:r>
              <a:rPr lang="en-GB" sz="1100" dirty="0" err="1"/>
              <a:t>Widgit</a:t>
            </a:r>
            <a:r>
              <a:rPr lang="en-GB" sz="1100" dirty="0"/>
              <a:t> Software 2002 - 2022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A1863E2-24DF-4F66-BD35-581105C3C63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0737" y="1362780"/>
            <a:ext cx="6296526" cy="307408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A1441920-DC41-444A-BCD8-EA9CCD87477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0737" y="4471776"/>
            <a:ext cx="6296526" cy="46214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219184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3791C6-148F-40AB-8EBE-C07E5BC07EC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Handout: Relationship qualities symbols (alternative activity)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971153F-939E-4287-8EFC-951056B97B7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b="1" dirty="0"/>
              <a:t>Principles of healthy relationships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B30B523-4C1F-4FF4-AB40-37357D80814A}"/>
              </a:ext>
            </a:extLst>
          </p:cNvPr>
          <p:cNvSpPr/>
          <p:nvPr/>
        </p:nvSpPr>
        <p:spPr>
          <a:xfrm>
            <a:off x="2177744" y="8748592"/>
            <a:ext cx="2730012" cy="2485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257175"/>
            <a:r>
              <a:rPr lang="en-GB" sz="1015" dirty="0" err="1">
                <a:solidFill>
                  <a:prstClr val="black"/>
                </a:solidFill>
                <a:latin typeface="Calibri" panose="020F0502020204030204"/>
              </a:rPr>
              <a:t>Widgit</a:t>
            </a:r>
            <a:r>
              <a:rPr lang="en-GB" sz="1015" dirty="0">
                <a:solidFill>
                  <a:prstClr val="black"/>
                </a:solidFill>
                <a:latin typeface="Calibri" panose="020F0502020204030204"/>
              </a:rPr>
              <a:t> Symbols © </a:t>
            </a:r>
            <a:r>
              <a:rPr lang="en-GB" sz="1015" dirty="0" err="1">
                <a:solidFill>
                  <a:prstClr val="black"/>
                </a:solidFill>
                <a:latin typeface="Calibri" panose="020F0502020204030204"/>
              </a:rPr>
              <a:t>Widgit</a:t>
            </a:r>
            <a:r>
              <a:rPr lang="en-GB" sz="1015" dirty="0">
                <a:solidFill>
                  <a:prstClr val="black"/>
                </a:solidFill>
                <a:latin typeface="Calibri" panose="020F0502020204030204"/>
              </a:rPr>
              <a:t> Software 2002 - 2022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9715A89-D447-42C2-ACEC-FC38670D1E3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3905"/>
          <a:stretch/>
        </p:blipFill>
        <p:spPr>
          <a:xfrm>
            <a:off x="481022" y="5367380"/>
            <a:ext cx="5589968" cy="335087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F499671-A2DA-4ED3-82E2-6BD4432229A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1022" y="1939916"/>
            <a:ext cx="5589968" cy="3427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460130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3791C6-148F-40AB-8EBE-C07E5BC07EC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Handout: Relationship qualities symbols (alternative activity)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971153F-939E-4287-8EFC-951056B97B7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b="1" dirty="0"/>
              <a:t>Principles of healthy relationships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B30B523-4C1F-4FF4-AB40-37357D80814A}"/>
              </a:ext>
            </a:extLst>
          </p:cNvPr>
          <p:cNvSpPr/>
          <p:nvPr/>
        </p:nvSpPr>
        <p:spPr>
          <a:xfrm>
            <a:off x="2177744" y="8748592"/>
            <a:ext cx="2730012" cy="2485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257175"/>
            <a:r>
              <a:rPr lang="en-GB" sz="1015" dirty="0" err="1">
                <a:solidFill>
                  <a:prstClr val="black"/>
                </a:solidFill>
                <a:latin typeface="Calibri" panose="020F0502020204030204"/>
              </a:rPr>
              <a:t>Widgit</a:t>
            </a:r>
            <a:r>
              <a:rPr lang="en-GB" sz="1015" dirty="0">
                <a:solidFill>
                  <a:prstClr val="black"/>
                </a:solidFill>
                <a:latin typeface="Calibri" panose="020F0502020204030204"/>
              </a:rPr>
              <a:t> Symbols © </a:t>
            </a:r>
            <a:r>
              <a:rPr lang="en-GB" sz="1015" dirty="0" err="1">
                <a:solidFill>
                  <a:prstClr val="black"/>
                </a:solidFill>
                <a:latin typeface="Calibri" panose="020F0502020204030204"/>
              </a:rPr>
              <a:t>Widgit</a:t>
            </a:r>
            <a:r>
              <a:rPr lang="en-GB" sz="1015" dirty="0">
                <a:solidFill>
                  <a:prstClr val="black"/>
                </a:solidFill>
                <a:latin typeface="Calibri" panose="020F0502020204030204"/>
              </a:rPr>
              <a:t> Software 2002 - 2022 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39D241F7-4F99-45C7-9C41-EF69E10A3D3C}"/>
              </a:ext>
            </a:extLst>
          </p:cNvPr>
          <p:cNvGrpSpPr/>
          <p:nvPr/>
        </p:nvGrpSpPr>
        <p:grpSpPr>
          <a:xfrm>
            <a:off x="583395" y="1827459"/>
            <a:ext cx="5637724" cy="1782161"/>
            <a:chOff x="1037146" y="2571483"/>
            <a:chExt cx="10117708" cy="3137942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D1665647-D6BF-4944-A79B-55F92FA4836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t="49538" r="65910"/>
            <a:stretch/>
          </p:blipFill>
          <p:spPr>
            <a:xfrm>
              <a:off x="7746156" y="2571483"/>
              <a:ext cx="3408698" cy="3048734"/>
            </a:xfrm>
            <a:prstGeom prst="rect">
              <a:avLst/>
            </a:prstGeom>
          </p:spPr>
        </p:pic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4EC1D182-948A-4FE3-8B8E-6D6984B43DF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r="32531" b="49538"/>
            <a:stretch/>
          </p:blipFill>
          <p:spPr>
            <a:xfrm>
              <a:off x="1037146" y="2660691"/>
              <a:ext cx="6746406" cy="3048734"/>
            </a:xfrm>
            <a:prstGeom prst="rect">
              <a:avLst/>
            </a:prstGeom>
          </p:spPr>
        </p:pic>
      </p:grpSp>
      <p:pic>
        <p:nvPicPr>
          <p:cNvPr id="8" name="Picture 7">
            <a:extLst>
              <a:ext uri="{FF2B5EF4-FFF2-40B4-BE49-F238E27FC236}">
                <a16:creationId xmlns:a16="http://schemas.microsoft.com/office/drawing/2014/main" id="{CEFC6478-8586-4971-B6EC-24B7B0925CF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6881" y="3609620"/>
            <a:ext cx="5584238" cy="3400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205902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3791C6-148F-40AB-8EBE-C07E5BC07EC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Handout: Principles of healthy relationships symbols (optional)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971153F-939E-4287-8EFC-951056B97B7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b="1" dirty="0"/>
              <a:t>Principles of healthy relationships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A4F6BE5-2FB3-4744-9549-2AEC8266FA72}"/>
              </a:ext>
            </a:extLst>
          </p:cNvPr>
          <p:cNvSpPr/>
          <p:nvPr/>
        </p:nvSpPr>
        <p:spPr>
          <a:xfrm>
            <a:off x="2177744" y="8748592"/>
            <a:ext cx="2730012" cy="2485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257175"/>
            <a:r>
              <a:rPr lang="en-GB" sz="1015" dirty="0" err="1">
                <a:solidFill>
                  <a:prstClr val="black"/>
                </a:solidFill>
                <a:latin typeface="Calibri" panose="020F0502020204030204"/>
              </a:rPr>
              <a:t>Widgit</a:t>
            </a:r>
            <a:r>
              <a:rPr lang="en-GB" sz="1015" dirty="0">
                <a:solidFill>
                  <a:prstClr val="black"/>
                </a:solidFill>
                <a:latin typeface="Calibri" panose="020F0502020204030204"/>
              </a:rPr>
              <a:t> Symbols © </a:t>
            </a:r>
            <a:r>
              <a:rPr lang="en-GB" sz="1015" dirty="0" err="1">
                <a:solidFill>
                  <a:prstClr val="black"/>
                </a:solidFill>
                <a:latin typeface="Calibri" panose="020F0502020204030204"/>
              </a:rPr>
              <a:t>Widgit</a:t>
            </a:r>
            <a:r>
              <a:rPr lang="en-GB" sz="1015" dirty="0">
                <a:solidFill>
                  <a:prstClr val="black"/>
                </a:solidFill>
                <a:latin typeface="Calibri" panose="020F0502020204030204"/>
              </a:rPr>
              <a:t> Software 2002 - 2022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5250345-DCD7-4E0F-B11D-A535A00EAD3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3905"/>
          <a:stretch/>
        </p:blipFill>
        <p:spPr>
          <a:xfrm>
            <a:off x="501645" y="5264926"/>
            <a:ext cx="5808677" cy="348198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367F570-24BD-4C1D-A1DE-99B23FC133B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1022" y="1688117"/>
            <a:ext cx="5829300" cy="35672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130477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3791C6-148F-40AB-8EBE-C07E5BC07EC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Handout: Principles of healthy relationships symbols (optional)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971153F-939E-4287-8EFC-951056B97B7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b="1" dirty="0"/>
              <a:t>Principles </a:t>
            </a:r>
            <a:r>
              <a:rPr lang="en-GB" b="1"/>
              <a:t>of healthy </a:t>
            </a:r>
            <a:r>
              <a:rPr lang="en-GB" b="1" dirty="0"/>
              <a:t>r</a:t>
            </a:r>
            <a:r>
              <a:rPr lang="en-GB" b="1"/>
              <a:t>elationships</a:t>
            </a:r>
            <a:endParaRPr lang="en-GB" b="1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B30B523-4C1F-4FF4-AB40-37357D80814A}"/>
              </a:ext>
            </a:extLst>
          </p:cNvPr>
          <p:cNvSpPr/>
          <p:nvPr/>
        </p:nvSpPr>
        <p:spPr>
          <a:xfrm>
            <a:off x="2177744" y="8748592"/>
            <a:ext cx="2730012" cy="2485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257175"/>
            <a:r>
              <a:rPr lang="en-GB" sz="1015" dirty="0" err="1">
                <a:solidFill>
                  <a:prstClr val="black"/>
                </a:solidFill>
                <a:latin typeface="Calibri" panose="020F0502020204030204"/>
              </a:rPr>
              <a:t>Widgit</a:t>
            </a:r>
            <a:r>
              <a:rPr lang="en-GB" sz="1015" dirty="0">
                <a:solidFill>
                  <a:prstClr val="black"/>
                </a:solidFill>
                <a:latin typeface="Calibri" panose="020F0502020204030204"/>
              </a:rPr>
              <a:t> Symbols © </a:t>
            </a:r>
            <a:r>
              <a:rPr lang="en-GB" sz="1015" dirty="0" err="1">
                <a:solidFill>
                  <a:prstClr val="black"/>
                </a:solidFill>
                <a:latin typeface="Calibri" panose="020F0502020204030204"/>
              </a:rPr>
              <a:t>Widgit</a:t>
            </a:r>
            <a:r>
              <a:rPr lang="en-GB" sz="1015" dirty="0">
                <a:solidFill>
                  <a:prstClr val="black"/>
                </a:solidFill>
                <a:latin typeface="Calibri" panose="020F0502020204030204"/>
              </a:rPr>
              <a:t> Software 2002 - 2022 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3F0F0B4B-3242-4DA8-B2E6-3F82DD6D92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1022" y="1640271"/>
            <a:ext cx="5682879" cy="3460367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D8FA7DEB-0DCE-4AE3-93CE-F3F354E3C09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9993" y="5182360"/>
            <a:ext cx="5723908" cy="34584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633629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3791C6-148F-40AB-8EBE-C07E5BC07EC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Handout: Principles of healthy sexual experiences symbols (optional)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971153F-939E-4287-8EFC-951056B97B7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610742" y="9114177"/>
            <a:ext cx="3636516" cy="132043"/>
          </a:xfrm>
        </p:spPr>
        <p:txBody>
          <a:bodyPr/>
          <a:lstStyle/>
          <a:p>
            <a:r>
              <a:rPr lang="en-GB" b="1" dirty="0"/>
              <a:t>Principles of healthy sexual experiences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A4F6BE5-2FB3-4744-9549-2AEC8266FA72}"/>
              </a:ext>
            </a:extLst>
          </p:cNvPr>
          <p:cNvSpPr/>
          <p:nvPr/>
        </p:nvSpPr>
        <p:spPr>
          <a:xfrm>
            <a:off x="2177744" y="8694242"/>
            <a:ext cx="2730012" cy="2485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015" dirty="0" err="1">
                <a:solidFill>
                  <a:prstClr val="black"/>
                </a:solidFill>
                <a:latin typeface="Calibri" panose="020F0502020204030204"/>
              </a:rPr>
              <a:t>Widgit</a:t>
            </a:r>
            <a:r>
              <a:rPr lang="en-GB" sz="1015" dirty="0">
                <a:solidFill>
                  <a:prstClr val="black"/>
                </a:solidFill>
                <a:latin typeface="Calibri" panose="020F0502020204030204"/>
              </a:rPr>
              <a:t> Symbols © </a:t>
            </a:r>
            <a:r>
              <a:rPr lang="en-GB" sz="1015" dirty="0" err="1">
                <a:solidFill>
                  <a:prstClr val="black"/>
                </a:solidFill>
                <a:latin typeface="Calibri" panose="020F0502020204030204"/>
              </a:rPr>
              <a:t>Widgit</a:t>
            </a:r>
            <a:r>
              <a:rPr lang="en-GB" sz="1015" dirty="0">
                <a:solidFill>
                  <a:prstClr val="black"/>
                </a:solidFill>
                <a:latin typeface="Calibri" panose="020F0502020204030204"/>
              </a:rPr>
              <a:t> Software 2002 - 2022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7FBF3B9-71DA-4BD4-91AD-9E2B81250C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7678" y="1760213"/>
            <a:ext cx="5634770" cy="343283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B33213F-E3D5-465C-84BF-E72FF5E987D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6584" y="5278132"/>
            <a:ext cx="5625864" cy="34414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62718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3791C6-148F-40AB-8EBE-C07E5BC07EC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Handout: Impact symbols (alternative activity)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971153F-939E-4287-8EFC-951056B97B7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610742" y="9114177"/>
            <a:ext cx="3636516" cy="132043"/>
          </a:xfrm>
        </p:spPr>
        <p:txBody>
          <a:bodyPr/>
          <a:lstStyle/>
          <a:p>
            <a:r>
              <a:rPr lang="en-GB" b="1" dirty="0"/>
              <a:t>Sexual content online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A4F6BE5-2FB3-4744-9549-2AEC8266FA72}"/>
              </a:ext>
            </a:extLst>
          </p:cNvPr>
          <p:cNvSpPr/>
          <p:nvPr/>
        </p:nvSpPr>
        <p:spPr>
          <a:xfrm>
            <a:off x="2177744" y="8694242"/>
            <a:ext cx="2730012" cy="2485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015" dirty="0" err="1">
                <a:solidFill>
                  <a:prstClr val="black"/>
                </a:solidFill>
                <a:latin typeface="Calibri" panose="020F0502020204030204"/>
              </a:rPr>
              <a:t>Widgit</a:t>
            </a:r>
            <a:r>
              <a:rPr lang="en-GB" sz="1015" dirty="0">
                <a:solidFill>
                  <a:prstClr val="black"/>
                </a:solidFill>
                <a:latin typeface="Calibri" panose="020F0502020204030204"/>
              </a:rPr>
              <a:t> Symbols © </a:t>
            </a:r>
            <a:r>
              <a:rPr lang="en-GB" sz="1015" dirty="0" err="1">
                <a:solidFill>
                  <a:prstClr val="black"/>
                </a:solidFill>
                <a:latin typeface="Calibri" panose="020F0502020204030204"/>
              </a:rPr>
              <a:t>Widgit</a:t>
            </a:r>
            <a:r>
              <a:rPr lang="en-GB" sz="1015" dirty="0">
                <a:solidFill>
                  <a:prstClr val="black"/>
                </a:solidFill>
                <a:latin typeface="Calibri" panose="020F0502020204030204"/>
              </a:rPr>
              <a:t> Software 2002 - 2022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8892840-7160-4248-816D-630D9A5B0D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7044" y="1849185"/>
            <a:ext cx="5537257" cy="337804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B666066-FFF0-45C4-A00D-39B7538FD66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8026" y="5316200"/>
            <a:ext cx="5546275" cy="3378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42389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3791C6-148F-40AB-8EBE-C07E5BC07EC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Handout: Sexual content online symbols (optional)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971153F-939E-4287-8EFC-951056B97B7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610742" y="9114177"/>
            <a:ext cx="3636516" cy="132043"/>
          </a:xfrm>
        </p:spPr>
        <p:txBody>
          <a:bodyPr/>
          <a:lstStyle/>
          <a:p>
            <a:r>
              <a:rPr lang="en-GB" b="1" dirty="0"/>
              <a:t>Sexual content online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A4F6BE5-2FB3-4744-9549-2AEC8266FA72}"/>
              </a:ext>
            </a:extLst>
          </p:cNvPr>
          <p:cNvSpPr/>
          <p:nvPr/>
        </p:nvSpPr>
        <p:spPr>
          <a:xfrm>
            <a:off x="2177744" y="8694242"/>
            <a:ext cx="2730012" cy="2485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015" dirty="0" err="1">
                <a:solidFill>
                  <a:prstClr val="black"/>
                </a:solidFill>
                <a:latin typeface="Calibri" panose="020F0502020204030204"/>
              </a:rPr>
              <a:t>Widgit</a:t>
            </a:r>
            <a:r>
              <a:rPr lang="en-GB" sz="1015" dirty="0">
                <a:solidFill>
                  <a:prstClr val="black"/>
                </a:solidFill>
                <a:latin typeface="Calibri" panose="020F0502020204030204"/>
              </a:rPr>
              <a:t> Symbols © </a:t>
            </a:r>
            <a:r>
              <a:rPr lang="en-GB" sz="1015" dirty="0" err="1">
                <a:solidFill>
                  <a:prstClr val="black"/>
                </a:solidFill>
                <a:latin typeface="Calibri" panose="020F0502020204030204"/>
              </a:rPr>
              <a:t>Widgit</a:t>
            </a:r>
            <a:r>
              <a:rPr lang="en-GB" sz="1015" dirty="0">
                <a:solidFill>
                  <a:prstClr val="black"/>
                </a:solidFill>
                <a:latin typeface="Calibri" panose="020F0502020204030204"/>
              </a:rPr>
              <a:t> Software 2002 - 2022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37CE58F-9FC3-4213-BB5D-448CE421B68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0977" y="3217203"/>
            <a:ext cx="5507863" cy="338220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849D6DF0-A794-4737-AB11-CB034F88A9E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50736"/>
          <a:stretch/>
        </p:blipFill>
        <p:spPr>
          <a:xfrm>
            <a:off x="670977" y="6659589"/>
            <a:ext cx="5531519" cy="1651939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2C45191F-FB81-45B9-A9AD-D70E6031B5F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327" y="1474907"/>
            <a:ext cx="5569513" cy="16871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009509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3791C6-148F-40AB-8EBE-C07E5BC07EC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Handout: Sexual content online symbols (optional)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971153F-939E-4287-8EFC-951056B97B7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610742" y="9114177"/>
            <a:ext cx="3636516" cy="132043"/>
          </a:xfrm>
        </p:spPr>
        <p:txBody>
          <a:bodyPr/>
          <a:lstStyle/>
          <a:p>
            <a:r>
              <a:rPr lang="en-GB" b="1" dirty="0"/>
              <a:t>Sexual content online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A4F6BE5-2FB3-4744-9549-2AEC8266FA72}"/>
              </a:ext>
            </a:extLst>
          </p:cNvPr>
          <p:cNvSpPr/>
          <p:nvPr/>
        </p:nvSpPr>
        <p:spPr>
          <a:xfrm>
            <a:off x="2177744" y="8694242"/>
            <a:ext cx="2730012" cy="2485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015" dirty="0" err="1">
                <a:solidFill>
                  <a:prstClr val="black"/>
                </a:solidFill>
                <a:latin typeface="Calibri" panose="020F0502020204030204"/>
              </a:rPr>
              <a:t>Widgit</a:t>
            </a:r>
            <a:r>
              <a:rPr lang="en-GB" sz="1015" dirty="0">
                <a:solidFill>
                  <a:prstClr val="black"/>
                </a:solidFill>
                <a:latin typeface="Calibri" panose="020F0502020204030204"/>
              </a:rPr>
              <a:t> Symbols © </a:t>
            </a:r>
            <a:r>
              <a:rPr lang="en-GB" sz="1015" dirty="0" err="1">
                <a:solidFill>
                  <a:prstClr val="black"/>
                </a:solidFill>
                <a:latin typeface="Calibri" panose="020F0502020204030204"/>
              </a:rPr>
              <a:t>Widgit</a:t>
            </a:r>
            <a:r>
              <a:rPr lang="en-GB" sz="1015" dirty="0">
                <a:solidFill>
                  <a:prstClr val="black"/>
                </a:solidFill>
                <a:latin typeface="Calibri" panose="020F0502020204030204"/>
              </a:rPr>
              <a:t> Software 2002 - 2022 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3727FEF-EBF5-44BE-9329-ABA264D02E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0659" y="1647710"/>
            <a:ext cx="5443399" cy="330529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72AB4F67-F0DD-4420-B063-A2B66E59E8B1}"/>
              </a:ext>
            </a:extLst>
          </p:cNvPr>
          <p:cNvPicPr/>
          <p:nvPr/>
        </p:nvPicPr>
        <p:blipFill rotWithShape="1">
          <a:blip r:embed="rId3"/>
          <a:srcRect t="49942" b="1"/>
          <a:stretch/>
        </p:blipFill>
        <p:spPr bwMode="auto">
          <a:xfrm>
            <a:off x="551054" y="5003875"/>
            <a:ext cx="5537200" cy="168021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5125373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3791C6-148F-40AB-8EBE-C07E5BC07EC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Handout: My values symbols (optional)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971153F-939E-4287-8EFC-951056B97B7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dirty="0"/>
              <a:t>My </a:t>
            </a:r>
            <a:r>
              <a:rPr lang="en-GB" b="1" dirty="0"/>
              <a:t>values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A4F6BE5-2FB3-4744-9549-2AEC8266FA72}"/>
              </a:ext>
            </a:extLst>
          </p:cNvPr>
          <p:cNvSpPr/>
          <p:nvPr/>
        </p:nvSpPr>
        <p:spPr>
          <a:xfrm>
            <a:off x="1950244" y="8912962"/>
            <a:ext cx="2957513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Widgit</a:t>
            </a:r>
            <a:r>
              <a:rPr kumimoji="0" lang="en-GB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Symbols © </a:t>
            </a:r>
            <a:r>
              <a:rPr kumimoji="0" lang="en-GB" sz="1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Widgit</a:t>
            </a:r>
            <a:r>
              <a:rPr kumimoji="0" lang="en-GB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Software 2002 - 2022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EBA77B7-0167-4E43-8D67-4F1E90C7A0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2408" y="3400717"/>
            <a:ext cx="5953184" cy="547815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281DC1F-206B-42CE-8641-EBDEEBCE707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9665" y="1528235"/>
            <a:ext cx="6078670" cy="1838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29263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9ABEC69B-9B8E-401F-BFB4-F21907D0EE4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Handout: My values symbols (optional)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67BF53D1-42DB-4F2D-BFFB-500422F3810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b="1" dirty="0"/>
              <a:t>My values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BA169F0-4646-47B5-98E2-A3B8C543FAA6}"/>
              </a:ext>
            </a:extLst>
          </p:cNvPr>
          <p:cNvSpPr/>
          <p:nvPr/>
        </p:nvSpPr>
        <p:spPr>
          <a:xfrm>
            <a:off x="1950244" y="8902673"/>
            <a:ext cx="2957513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Widgit</a:t>
            </a:r>
            <a:r>
              <a:rPr kumimoji="0" lang="en-GB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Symbols © </a:t>
            </a:r>
            <a:r>
              <a:rPr kumimoji="0" lang="en-GB" sz="1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Widgit</a:t>
            </a:r>
            <a:r>
              <a:rPr kumimoji="0" lang="en-GB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Software 2002 - 2022 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F2F05725-1316-462E-8237-3077590AB31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1022" y="1642828"/>
            <a:ext cx="5972708" cy="1803373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8F4C0945-B795-4C4D-ACAC-7882059E217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7256" y="3474710"/>
            <a:ext cx="6106427" cy="1831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29459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3791C6-148F-40AB-8EBE-C07E5BC07EC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Handout: Being a positive bystander symbols (optional)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971153F-939E-4287-8EFC-951056B97B7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610742" y="9114177"/>
            <a:ext cx="3636516" cy="132043"/>
          </a:xfrm>
        </p:spPr>
        <p:txBody>
          <a:bodyPr/>
          <a:lstStyle/>
          <a:p>
            <a:r>
              <a:rPr lang="en-GB" b="1" dirty="0"/>
              <a:t>Being a positive bystander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A4F6BE5-2FB3-4744-9549-2AEC8266FA72}"/>
              </a:ext>
            </a:extLst>
          </p:cNvPr>
          <p:cNvSpPr/>
          <p:nvPr/>
        </p:nvSpPr>
        <p:spPr>
          <a:xfrm>
            <a:off x="2177744" y="8694242"/>
            <a:ext cx="2730012" cy="2485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015" dirty="0" err="1">
                <a:solidFill>
                  <a:prstClr val="black"/>
                </a:solidFill>
                <a:latin typeface="Calibri" panose="020F0502020204030204"/>
              </a:rPr>
              <a:t>Widgit</a:t>
            </a:r>
            <a:r>
              <a:rPr lang="en-GB" sz="1015" dirty="0">
                <a:solidFill>
                  <a:prstClr val="black"/>
                </a:solidFill>
                <a:latin typeface="Calibri" panose="020F0502020204030204"/>
              </a:rPr>
              <a:t> Symbols © </a:t>
            </a:r>
            <a:r>
              <a:rPr lang="en-GB" sz="1015" dirty="0" err="1">
                <a:solidFill>
                  <a:prstClr val="black"/>
                </a:solidFill>
                <a:latin typeface="Calibri" panose="020F0502020204030204"/>
              </a:rPr>
              <a:t>Widgit</a:t>
            </a:r>
            <a:r>
              <a:rPr lang="en-GB" sz="1015" dirty="0">
                <a:solidFill>
                  <a:prstClr val="black"/>
                </a:solidFill>
                <a:latin typeface="Calibri" panose="020F0502020204030204"/>
              </a:rPr>
              <a:t> Software 2002 - 2022 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AA0388E-9FD0-49A7-85A9-77FAE665B3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4504" y="1760212"/>
            <a:ext cx="5648992" cy="345186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8262A637-2160-471F-B9EF-C90A5EC0056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2463" y="5227227"/>
            <a:ext cx="5648992" cy="34212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24929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3791C6-148F-40AB-8EBE-C07E5BC07EC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Handout: Rights in relationships symbols (optional)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971153F-939E-4287-8EFC-951056B97B7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610742" y="9114177"/>
            <a:ext cx="3636516" cy="132043"/>
          </a:xfrm>
        </p:spPr>
        <p:txBody>
          <a:bodyPr/>
          <a:lstStyle/>
          <a:p>
            <a:r>
              <a:rPr lang="en-GB" b="1" dirty="0"/>
              <a:t>Rights in relationships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A4F6BE5-2FB3-4744-9549-2AEC8266FA72}"/>
              </a:ext>
            </a:extLst>
          </p:cNvPr>
          <p:cNvSpPr/>
          <p:nvPr/>
        </p:nvSpPr>
        <p:spPr>
          <a:xfrm>
            <a:off x="2177744" y="8694242"/>
            <a:ext cx="2730012" cy="2485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015" dirty="0" err="1">
                <a:solidFill>
                  <a:prstClr val="black"/>
                </a:solidFill>
                <a:latin typeface="Calibri" panose="020F0502020204030204"/>
              </a:rPr>
              <a:t>Widgit</a:t>
            </a:r>
            <a:r>
              <a:rPr lang="en-GB" sz="1015" dirty="0">
                <a:solidFill>
                  <a:prstClr val="black"/>
                </a:solidFill>
                <a:latin typeface="Calibri" panose="020F0502020204030204"/>
              </a:rPr>
              <a:t> Symbols © </a:t>
            </a:r>
            <a:r>
              <a:rPr lang="en-GB" sz="1015" dirty="0" err="1">
                <a:solidFill>
                  <a:prstClr val="black"/>
                </a:solidFill>
                <a:latin typeface="Calibri" panose="020F0502020204030204"/>
              </a:rPr>
              <a:t>Widgit</a:t>
            </a:r>
            <a:r>
              <a:rPr lang="en-GB" sz="1015" dirty="0">
                <a:solidFill>
                  <a:prstClr val="black"/>
                </a:solidFill>
                <a:latin typeface="Calibri" panose="020F0502020204030204"/>
              </a:rPr>
              <a:t> Software 2002 - 2022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55D6EE3-D46B-49A1-94D0-600B42A4D4F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6944" y="1845914"/>
            <a:ext cx="5582733" cy="338389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B114BB4-1876-4835-A17E-8F4FB71475C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6944" y="5291789"/>
            <a:ext cx="5582733" cy="33601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19393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3791C6-148F-40AB-8EBE-C07E5BC07EC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Handout: Gender stereotypes symbols (optional)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971153F-939E-4287-8EFC-951056B97B7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610742" y="9114177"/>
            <a:ext cx="3636516" cy="132043"/>
          </a:xfrm>
        </p:spPr>
        <p:txBody>
          <a:bodyPr/>
          <a:lstStyle/>
          <a:p>
            <a:r>
              <a:rPr lang="en-GB" b="1" dirty="0"/>
              <a:t>Gender stereotypes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A4F6BE5-2FB3-4744-9549-2AEC8266FA72}"/>
              </a:ext>
            </a:extLst>
          </p:cNvPr>
          <p:cNvSpPr/>
          <p:nvPr/>
        </p:nvSpPr>
        <p:spPr>
          <a:xfrm>
            <a:off x="2177744" y="8694242"/>
            <a:ext cx="2730012" cy="2485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015" dirty="0" err="1">
                <a:solidFill>
                  <a:prstClr val="black"/>
                </a:solidFill>
                <a:latin typeface="Calibri" panose="020F0502020204030204"/>
              </a:rPr>
              <a:t>Widgit</a:t>
            </a:r>
            <a:r>
              <a:rPr lang="en-GB" sz="1015" dirty="0">
                <a:solidFill>
                  <a:prstClr val="black"/>
                </a:solidFill>
                <a:latin typeface="Calibri" panose="020F0502020204030204"/>
              </a:rPr>
              <a:t> Symbols © </a:t>
            </a:r>
            <a:r>
              <a:rPr lang="en-GB" sz="1015" dirty="0" err="1">
                <a:solidFill>
                  <a:prstClr val="black"/>
                </a:solidFill>
                <a:latin typeface="Calibri" panose="020F0502020204030204"/>
              </a:rPr>
              <a:t>Widgit</a:t>
            </a:r>
            <a:r>
              <a:rPr lang="en-GB" sz="1015" dirty="0">
                <a:solidFill>
                  <a:prstClr val="black"/>
                </a:solidFill>
                <a:latin typeface="Calibri" panose="020F0502020204030204"/>
              </a:rPr>
              <a:t> Software 2002 - 2022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915E432-F075-4AEF-9CD0-F7F6C36B29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6593" y="1760213"/>
            <a:ext cx="5604815" cy="343281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DA6AD58A-0EC5-4FFD-BE36-9B0337165E8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6593" y="5227227"/>
            <a:ext cx="5627915" cy="34328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90587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3791C6-148F-40AB-8EBE-C07E5BC07EC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Handout: Good communication symbols (alternative activity)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971153F-939E-4287-8EFC-951056B97B7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610742" y="9114177"/>
            <a:ext cx="3636516" cy="132043"/>
          </a:xfrm>
        </p:spPr>
        <p:txBody>
          <a:bodyPr/>
          <a:lstStyle/>
          <a:p>
            <a:r>
              <a:rPr lang="en-GB" b="1" dirty="0"/>
              <a:t>Listening, understanding and communicating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A4F6BE5-2FB3-4744-9549-2AEC8266FA72}"/>
              </a:ext>
            </a:extLst>
          </p:cNvPr>
          <p:cNvSpPr/>
          <p:nvPr/>
        </p:nvSpPr>
        <p:spPr>
          <a:xfrm>
            <a:off x="2177744" y="8694242"/>
            <a:ext cx="2730012" cy="2485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015" dirty="0" err="1">
                <a:solidFill>
                  <a:prstClr val="black"/>
                </a:solidFill>
                <a:latin typeface="Calibri" panose="020F0502020204030204"/>
              </a:rPr>
              <a:t>Widgit</a:t>
            </a:r>
            <a:r>
              <a:rPr lang="en-GB" sz="1015" dirty="0">
                <a:solidFill>
                  <a:prstClr val="black"/>
                </a:solidFill>
                <a:latin typeface="Calibri" panose="020F0502020204030204"/>
              </a:rPr>
              <a:t> Symbols © </a:t>
            </a:r>
            <a:r>
              <a:rPr lang="en-GB" sz="1015" dirty="0" err="1">
                <a:solidFill>
                  <a:prstClr val="black"/>
                </a:solidFill>
                <a:latin typeface="Calibri" panose="020F0502020204030204"/>
              </a:rPr>
              <a:t>Widgit</a:t>
            </a:r>
            <a:r>
              <a:rPr lang="en-GB" sz="1015" dirty="0">
                <a:solidFill>
                  <a:prstClr val="black"/>
                </a:solidFill>
                <a:latin typeface="Calibri" panose="020F0502020204030204"/>
              </a:rPr>
              <a:t> Software 2002 - 2022 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962D9E5-EFF6-4A61-BEA6-C87C82BA8A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1851" y="1824895"/>
            <a:ext cx="5547643" cy="341313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05594C3C-52FC-4F0F-AF65-BF0604ED8FC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8119" y="5254170"/>
            <a:ext cx="5521763" cy="33753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39403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3791C6-148F-40AB-8EBE-C07E5BC07EC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Handout: Listening, understanding and communicating symbols (optional)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971153F-939E-4287-8EFC-951056B97B7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610742" y="9114177"/>
            <a:ext cx="3636516" cy="132043"/>
          </a:xfrm>
        </p:spPr>
        <p:txBody>
          <a:bodyPr/>
          <a:lstStyle/>
          <a:p>
            <a:r>
              <a:rPr lang="en-GB" b="1" dirty="0"/>
              <a:t>Listening, understanding and communicating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A4F6BE5-2FB3-4744-9549-2AEC8266FA72}"/>
              </a:ext>
            </a:extLst>
          </p:cNvPr>
          <p:cNvSpPr/>
          <p:nvPr/>
        </p:nvSpPr>
        <p:spPr>
          <a:xfrm>
            <a:off x="2177744" y="8694242"/>
            <a:ext cx="2730012" cy="2485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015" dirty="0" err="1">
                <a:solidFill>
                  <a:prstClr val="black"/>
                </a:solidFill>
                <a:latin typeface="Calibri" panose="020F0502020204030204"/>
              </a:rPr>
              <a:t>Widgit</a:t>
            </a:r>
            <a:r>
              <a:rPr lang="en-GB" sz="1015" dirty="0">
                <a:solidFill>
                  <a:prstClr val="black"/>
                </a:solidFill>
                <a:latin typeface="Calibri" panose="020F0502020204030204"/>
              </a:rPr>
              <a:t> Symbols © </a:t>
            </a:r>
            <a:r>
              <a:rPr lang="en-GB" sz="1015" dirty="0" err="1">
                <a:solidFill>
                  <a:prstClr val="black"/>
                </a:solidFill>
                <a:latin typeface="Calibri" panose="020F0502020204030204"/>
              </a:rPr>
              <a:t>Widgit</a:t>
            </a:r>
            <a:r>
              <a:rPr lang="en-GB" sz="1015" dirty="0">
                <a:solidFill>
                  <a:prstClr val="black"/>
                </a:solidFill>
                <a:latin typeface="Calibri" panose="020F0502020204030204"/>
              </a:rPr>
              <a:t> Software 2002 - 2022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51F62DA-C21F-449F-8970-FD11A7C361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4017" y="5276935"/>
            <a:ext cx="5547643" cy="341313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2994033-0C9B-4F7E-A789-854ED97E07B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4016" y="1715665"/>
            <a:ext cx="5547644" cy="33898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305000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3791C6-148F-40AB-8EBE-C07E5BC07EC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Handout: Listening, understanding and communicating symbols (optional)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B30B523-4C1F-4FF4-AB40-37357D80814A}"/>
              </a:ext>
            </a:extLst>
          </p:cNvPr>
          <p:cNvSpPr/>
          <p:nvPr/>
        </p:nvSpPr>
        <p:spPr>
          <a:xfrm>
            <a:off x="2063994" y="8674557"/>
            <a:ext cx="2730012" cy="2485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015" dirty="0" err="1">
                <a:solidFill>
                  <a:prstClr val="black"/>
                </a:solidFill>
                <a:latin typeface="Calibri" panose="020F0502020204030204"/>
              </a:rPr>
              <a:t>Widgit</a:t>
            </a:r>
            <a:r>
              <a:rPr lang="en-GB" sz="1015" dirty="0">
                <a:solidFill>
                  <a:prstClr val="black"/>
                </a:solidFill>
                <a:latin typeface="Calibri" panose="020F0502020204030204"/>
              </a:rPr>
              <a:t> Symbols © </a:t>
            </a:r>
            <a:r>
              <a:rPr lang="en-GB" sz="1015" dirty="0" err="1">
                <a:solidFill>
                  <a:prstClr val="black"/>
                </a:solidFill>
                <a:latin typeface="Calibri" panose="020F0502020204030204"/>
              </a:rPr>
              <a:t>Widgit</a:t>
            </a:r>
            <a:r>
              <a:rPr lang="en-GB" sz="1015" dirty="0">
                <a:solidFill>
                  <a:prstClr val="black"/>
                </a:solidFill>
                <a:latin typeface="Calibri" panose="020F0502020204030204"/>
              </a:rPr>
              <a:t> Software 2002 - 2022 </a:t>
            </a:r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5BCED1FB-DD56-449C-A030-BA27A15C376B}"/>
              </a:ext>
            </a:extLst>
          </p:cNvPr>
          <p:cNvSpPr txBox="1">
            <a:spLocks/>
          </p:cNvSpPr>
          <p:nvPr/>
        </p:nvSpPr>
        <p:spPr>
          <a:xfrm>
            <a:off x="1610742" y="9114177"/>
            <a:ext cx="3636516" cy="13204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108" kern="1200">
                <a:solidFill>
                  <a:schemeClr val="tx1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b="1" dirty="0">
                <a:solidFill>
                  <a:prstClr val="black"/>
                </a:solidFill>
              </a:rPr>
              <a:t>Listening, understanding and communicating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E1D7113-3817-416F-8780-99621B66FC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6723" y="1760212"/>
            <a:ext cx="5627961" cy="345473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56C26CF-8682-4101-8B9C-494811A641A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8613" y="5262198"/>
            <a:ext cx="5691709" cy="3454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3954504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JCLASSIFIERTOPTEXTBOX" val="{CLASSIFIER}"/>
  <p:tag name="BJHEADERFOOTERTEXTBOXNAME" val="bjCLSTB-HO-HC-VT-RA-BN-DH"/>
  <p:tag name="BJHEADERFOOTERLABEL" val="TRU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JCLASSIFIERBOTTOMTEXTBOX" val="{CLASSIFIER}"/>
  <p:tag name="BJHEADERFOOTERTEXTBOXNAME" val="bjCLSTB-FO-HC-VB-RA-BN-DH"/>
  <p:tag name="BJHEADERFOOTERLABEL" val="TRU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JCLASSIFIERTOPTEXTBOX" val="{CLASSIFIER}"/>
  <p:tag name="BJHEADERFOOTERTEXTBOXNAME" val="bjCLSTB-HO-HC-VT-RA-BN-DH"/>
  <p:tag name="BJHEADERFOOTERLABEL" val="TRU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JCLASSIFIERBOTTOMTEXTBOX" val="{CLASSIFIER}"/>
  <p:tag name="BJHEADERFOOTERTEXTBOXNAME" val="bjCLSTB-FO-HC-VB-RA-BN-DH"/>
  <p:tag name="BJHEADERFOOTERLABEL" val="TRUE"/>
</p:tagLst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sisl xmlns:xsi="http://www.w3.org/2001/XMLSchema-instance" xmlns:xsd="http://www.w3.org/2001/XMLSchema" xmlns="http://www.boldonjames.com/2008/01/sie/internal/label" sislVersion="0" policy="327ca096-cb7a-4318-8957-25485b441199" origin="userSelected">
  <element uid="58a3127c-c8d2-4d27-8003-77d300e631d1" value=""/>
  <element uid="c3ef2759-02b7-4f34-b996-0fb97d66ca1d" value=""/>
  <element uid="c4fe7354-9cb4-47ef-8d56-184d2184c452" value=""/>
</sisl>
</file>

<file path=customXml/itemProps1.xml><?xml version="1.0" encoding="utf-8"?>
<ds:datastoreItem xmlns:ds="http://schemas.openxmlformats.org/officeDocument/2006/customXml" ds:itemID="{837CC1CA-1777-4BC1-9221-D78BD96D5583}">
  <ds:schemaRefs>
    <ds:schemaRef ds:uri="http://www.w3.org/2001/XMLSchema"/>
    <ds:schemaRef ds:uri="http://www.boldonjames.com/2008/01/sie/internal/label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1230</TotalTime>
  <Words>357</Words>
  <Application>Microsoft Office PowerPoint</Application>
  <PresentationFormat>A4 Paper (210x297 mm)</PresentationFormat>
  <Paragraphs>52</Paragraphs>
  <Slides>17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17</vt:i4>
      </vt:variant>
    </vt:vector>
  </HeadingPairs>
  <TitlesOfParts>
    <vt:vector size="23" baseType="lpstr">
      <vt:lpstr>Arial</vt:lpstr>
      <vt:lpstr>Calibri</vt:lpstr>
      <vt:lpstr>Calibri Light</vt:lpstr>
      <vt:lpstr>Open Sans</vt:lpstr>
      <vt:lpstr>Office Theme</vt:lpstr>
      <vt:lpstr>1_Office Theme</vt:lpstr>
      <vt:lpstr>Handout: Internal and external value symbols (alternative activity)</vt:lpstr>
      <vt:lpstr>Handout: My values symbols (optional)</vt:lpstr>
      <vt:lpstr>Handout: My values symbols (optional)</vt:lpstr>
      <vt:lpstr>Handout: Being a positive bystander symbols (optional)</vt:lpstr>
      <vt:lpstr>Handout: Rights in relationships symbols (optional)</vt:lpstr>
      <vt:lpstr>Handout: Gender stereotypes symbols (optional)</vt:lpstr>
      <vt:lpstr>Handout: Good communication symbols (alternative activity)</vt:lpstr>
      <vt:lpstr>Handout: Listening, understanding and communicating symbols (optional)</vt:lpstr>
      <vt:lpstr>Handout: Listening, understanding and communicating symbols (optional)</vt:lpstr>
      <vt:lpstr>Handout: Relationship qualities symbols (alternative activity)</vt:lpstr>
      <vt:lpstr>Handout: Relationship qualities symbols (alternative activity)</vt:lpstr>
      <vt:lpstr>Handout: Principles of healthy relationships symbols (optional)</vt:lpstr>
      <vt:lpstr>Handout: Principles of healthy relationships symbols (optional)</vt:lpstr>
      <vt:lpstr>Handout: Principles of healthy sexual experiences symbols (optional)</vt:lpstr>
      <vt:lpstr>Handout: Impact symbols (alternative activity)</vt:lpstr>
      <vt:lpstr>Handout: Sexual content online symbols (optional)</vt:lpstr>
      <vt:lpstr>Handout: Sexual content online symbols (optional)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Worksheet: Which rights are being broken?</dc:title>
  <dc:creator>CSEA Education Team</dc:creator>
  <cp:keywords>OFFICIAL</cp:keywords>
  <cp:lastModifiedBy>CSEA Education Team</cp:lastModifiedBy>
  <cp:revision>26</cp:revision>
  <cp:lastPrinted>2022-06-27T14:33:11Z</cp:lastPrinted>
  <dcterms:created xsi:type="dcterms:W3CDTF">2022-06-10T13:12:36Z</dcterms:created>
  <dcterms:modified xsi:type="dcterms:W3CDTF">2022-07-06T13:55:32Z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docIndexRef">
    <vt:lpwstr>fa9559a5-85ff-49d9-85f0-6798d67e38f2</vt:lpwstr>
  </property>
  <property fmtid="{D5CDD505-2E9C-101B-9397-08002B2CF9AE}" pid="3" name="bjClsUserRVM">
    <vt:lpwstr>[]</vt:lpwstr>
  </property>
  <property fmtid="{D5CDD505-2E9C-101B-9397-08002B2CF9AE}" pid="4" name="bjSaver">
    <vt:lpwstr>5ecPjGj5YM2zInr5oweeBG1dIiPMgBXU</vt:lpwstr>
  </property>
  <property fmtid="{D5CDD505-2E9C-101B-9397-08002B2CF9AE}" pid="5" name="bjDocumentLabelXML">
    <vt:lpwstr>&lt;?xml version="1.0" encoding="us-ascii"?&gt;&lt;sisl xmlns:xsi="http://www.w3.org/2001/XMLSchema-instance" xmlns:xsd="http://www.w3.org/2001/XMLSchema" sislVersion="0" policy="327ca096-cb7a-4318-8957-25485b441199" origin="userSelected" xmlns="http://www.boldonj</vt:lpwstr>
  </property>
  <property fmtid="{D5CDD505-2E9C-101B-9397-08002B2CF9AE}" pid="6" name="bjDocumentLabelXML-0">
    <vt:lpwstr>ames.com/2008/01/sie/internal/label"&gt;&lt;element uid="58a3127c-c8d2-4d27-8003-77d300e631d1" value="" /&gt;&lt;element uid="c3ef2759-02b7-4f34-b996-0fb97d66ca1d" value="" /&gt;&lt;element uid="c4fe7354-9cb4-47ef-8d56-184d2184c452" value="" /&gt;&lt;/sisl&gt;</vt:lpwstr>
  </property>
  <property fmtid="{D5CDD505-2E9C-101B-9397-08002B2CF9AE}" pid="7" name="bjDocumentSecurityLabel">
    <vt:lpwstr>OFFICIAL -- 0069e81c-f500-41df-8241-a393c2260c3a</vt:lpwstr>
  </property>
  <property fmtid="{D5CDD505-2E9C-101B-9397-08002B2CF9AE}" pid="8" name="N-Classification-ID">
    <vt:lpwstr>69317c31-0511-4d66-a8ed-77db756f4747 </vt:lpwstr>
  </property>
  <property fmtid="{D5CDD505-2E9C-101B-9397-08002B2CF9AE}" pid="9" name="N-Classification">
    <vt:lpwstr>OFFICIAL</vt:lpwstr>
  </property>
  <property fmtid="{D5CDD505-2E9C-101B-9397-08002B2CF9AE}" pid="10" name="N-BO-ID">
    <vt:lpwstr>0069e81c-f500-41df-8241-a393c2260c3a</vt:lpwstr>
  </property>
</Properties>
</file>